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304" r:id="rId3"/>
    <p:sldId id="305" r:id="rId4"/>
    <p:sldId id="330" r:id="rId5"/>
    <p:sldId id="306" r:id="rId6"/>
    <p:sldId id="308" r:id="rId7"/>
    <p:sldId id="326" r:id="rId8"/>
    <p:sldId id="331" r:id="rId9"/>
    <p:sldId id="332" r:id="rId10"/>
    <p:sldId id="333" r:id="rId11"/>
    <p:sldId id="309" r:id="rId12"/>
    <p:sldId id="310" r:id="rId13"/>
    <p:sldId id="334" r:id="rId14"/>
    <p:sldId id="337" r:id="rId15"/>
    <p:sldId id="313" r:id="rId16"/>
    <p:sldId id="338" r:id="rId17"/>
    <p:sldId id="341" r:id="rId18"/>
    <p:sldId id="343" r:id="rId19"/>
    <p:sldId id="345" r:id="rId20"/>
    <p:sldId id="344" r:id="rId21"/>
    <p:sldId id="346" r:id="rId22"/>
    <p:sldId id="339" r:id="rId23"/>
    <p:sldId id="347" r:id="rId24"/>
    <p:sldId id="342" r:id="rId25"/>
    <p:sldId id="348" r:id="rId26"/>
    <p:sldId id="349" r:id="rId27"/>
    <p:sldId id="352" r:id="rId28"/>
    <p:sldId id="353" r:id="rId29"/>
    <p:sldId id="351" r:id="rId30"/>
    <p:sldId id="354" r:id="rId31"/>
    <p:sldId id="355" r:id="rId32"/>
    <p:sldId id="356" r:id="rId33"/>
    <p:sldId id="357" r:id="rId34"/>
    <p:sldId id="358" r:id="rId35"/>
    <p:sldId id="359" r:id="rId36"/>
    <p:sldId id="361" r:id="rId37"/>
    <p:sldId id="362" r:id="rId38"/>
    <p:sldId id="363" r:id="rId39"/>
    <p:sldId id="364" r:id="rId40"/>
    <p:sldId id="365" r:id="rId41"/>
    <p:sldId id="366" r:id="rId42"/>
    <p:sldId id="367" r:id="rId43"/>
    <p:sldId id="335"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86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3/3/2025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9501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3/3/2025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6935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3/3/2025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7013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3/3/2025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95311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3/3/2025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08053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3/3/2025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6289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3/3/2025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35983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3/3/2025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50601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3/3/2025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6595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3/3/2025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449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3/3/2025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3395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3/3/2025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898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Крупный план книжных страниц">
            <a:extLst>
              <a:ext uri="{FF2B5EF4-FFF2-40B4-BE49-F238E27FC236}">
                <a16:creationId xmlns:a16="http://schemas.microsoft.com/office/drawing/2014/main" id="{82A7F7EB-2DD6-3C0C-5494-0FDB034A8F00}"/>
              </a:ext>
            </a:extLst>
          </p:cNvPr>
          <p:cNvPicPr>
            <a:picLocks noChangeAspect="1"/>
          </p:cNvPicPr>
          <p:nvPr/>
        </p:nvPicPr>
        <p:blipFill>
          <a:blip r:embed="rId2"/>
          <a:srcRect l="19993"/>
          <a:stretch/>
        </p:blipFill>
        <p:spPr>
          <a:xfrm>
            <a:off x="4876158" y="10"/>
            <a:ext cx="7315841" cy="6857990"/>
          </a:xfrm>
          <a:prstGeom prst="rect">
            <a:avLst/>
          </a:prstGeom>
        </p:spPr>
      </p:pic>
      <p:sp>
        <p:nvSpPr>
          <p:cNvPr id="2" name="Заголовок 1">
            <a:extLst>
              <a:ext uri="{FF2B5EF4-FFF2-40B4-BE49-F238E27FC236}">
                <a16:creationId xmlns:a16="http://schemas.microsoft.com/office/drawing/2014/main" id="{314EAC6A-9BD9-DFF8-9174-05175047B1C8}"/>
              </a:ext>
            </a:extLst>
          </p:cNvPr>
          <p:cNvSpPr>
            <a:spLocks noGrp="1"/>
          </p:cNvSpPr>
          <p:nvPr>
            <p:ph type="ctrTitle"/>
          </p:nvPr>
        </p:nvSpPr>
        <p:spPr>
          <a:xfrm>
            <a:off x="703400" y="908651"/>
            <a:ext cx="3620882" cy="3640345"/>
          </a:xfrm>
        </p:spPr>
        <p:txBody>
          <a:bodyPr anchor="t">
            <a:normAutofit/>
          </a:bodyPr>
          <a:lstStyle/>
          <a:p>
            <a:r>
              <a:rPr lang="ru-RU" sz="4000" b="0" i="0" u="none" strike="noStrike" baseline="0" dirty="0">
                <a:latin typeface="Times New Roman" panose="02020603050405020304" pitchFamily="18" charset="0"/>
              </a:rPr>
              <a:t>История и теория перевода 	</a:t>
            </a:r>
            <a:br>
              <a:rPr lang="ru-RU" sz="4000" b="0" i="0" u="none" strike="noStrike" baseline="0" dirty="0">
                <a:latin typeface="Times New Roman" panose="02020603050405020304" pitchFamily="18" charset="0"/>
              </a:rPr>
            </a:br>
            <a:endParaRPr lang="ru-RU" sz="4000" dirty="0"/>
          </a:p>
        </p:txBody>
      </p:sp>
      <p:sp>
        <p:nvSpPr>
          <p:cNvPr id="3" name="Подзаголовок 2">
            <a:extLst>
              <a:ext uri="{FF2B5EF4-FFF2-40B4-BE49-F238E27FC236}">
                <a16:creationId xmlns:a16="http://schemas.microsoft.com/office/drawing/2014/main" id="{7BB7786F-6478-026A-2D86-53804B208410}"/>
              </a:ext>
            </a:extLst>
          </p:cNvPr>
          <p:cNvSpPr>
            <a:spLocks noGrp="1"/>
          </p:cNvSpPr>
          <p:nvPr>
            <p:ph type="subTitle" idx="1"/>
          </p:nvPr>
        </p:nvSpPr>
        <p:spPr>
          <a:xfrm>
            <a:off x="703400" y="4945712"/>
            <a:ext cx="3380437" cy="850392"/>
          </a:xfrm>
        </p:spPr>
        <p:txBody>
          <a:bodyPr anchor="b">
            <a:normAutofit/>
          </a:bodyPr>
          <a:lstStyle/>
          <a:p>
            <a:endParaRPr lang="ru-RU" sz="1800" dirty="0"/>
          </a:p>
        </p:txBody>
      </p:sp>
      <p:cxnSp>
        <p:nvCxnSpPr>
          <p:cNvPr id="17"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6042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2947B1-F76B-FCE7-37B9-A3696DD0C240}"/>
              </a:ext>
            </a:extLst>
          </p:cNvPr>
          <p:cNvSpPr txBox="1"/>
          <p:nvPr/>
        </p:nvSpPr>
        <p:spPr>
          <a:xfrm>
            <a:off x="504930" y="826032"/>
            <a:ext cx="6094324" cy="1631216"/>
          </a:xfrm>
          <a:prstGeom prst="rect">
            <a:avLst/>
          </a:prstGeom>
          <a:noFill/>
        </p:spPr>
        <p:txBody>
          <a:bodyPr wrap="square">
            <a:spAutoFit/>
          </a:bodyPr>
          <a:lstStyle/>
          <a:p>
            <a:r>
              <a:rPr lang="ru-RU" sz="2000" dirty="0" err="1"/>
              <a:t>Софро́ний</a:t>
            </a:r>
            <a:r>
              <a:rPr lang="ru-RU" sz="2000" dirty="0"/>
              <a:t> </a:t>
            </a:r>
            <a:r>
              <a:rPr lang="ru-RU" sz="2000" dirty="0" err="1"/>
              <a:t>Евсе́вий</a:t>
            </a:r>
            <a:r>
              <a:rPr lang="ru-RU" sz="2000" dirty="0"/>
              <a:t> </a:t>
            </a:r>
            <a:r>
              <a:rPr lang="ru-RU" sz="2000" dirty="0" err="1"/>
              <a:t>Иерони́м</a:t>
            </a:r>
            <a:r>
              <a:rPr lang="ru-RU" sz="2000" dirty="0"/>
              <a:t> (около 345 или 347, </a:t>
            </a:r>
            <a:r>
              <a:rPr lang="ru-RU" sz="2000" dirty="0" err="1"/>
              <a:t>Стридон</a:t>
            </a:r>
            <a:r>
              <a:rPr lang="ru-RU" sz="2000" dirty="0"/>
              <a:t>, Далмация — 30 сентября 419 или 420, Вифлеем) — иллирийский церковный писатель, аскет, создатель канонического латинского текста Библии.</a:t>
            </a:r>
          </a:p>
        </p:txBody>
      </p:sp>
      <p:pic>
        <p:nvPicPr>
          <p:cNvPr id="5" name="Рисунок 4">
            <a:extLst>
              <a:ext uri="{FF2B5EF4-FFF2-40B4-BE49-F238E27FC236}">
                <a16:creationId xmlns:a16="http://schemas.microsoft.com/office/drawing/2014/main" id="{984F4F81-615C-CB2A-1C1E-33EF86D36CAC}"/>
              </a:ext>
            </a:extLst>
          </p:cNvPr>
          <p:cNvPicPr>
            <a:picLocks noChangeAspect="1"/>
          </p:cNvPicPr>
          <p:nvPr/>
        </p:nvPicPr>
        <p:blipFill>
          <a:blip r:embed="rId2"/>
          <a:stretch>
            <a:fillRect/>
          </a:stretch>
        </p:blipFill>
        <p:spPr>
          <a:xfrm>
            <a:off x="6953458" y="698517"/>
            <a:ext cx="5238541" cy="3118179"/>
          </a:xfrm>
          <a:prstGeom prst="rect">
            <a:avLst/>
          </a:prstGeom>
        </p:spPr>
      </p:pic>
      <p:sp>
        <p:nvSpPr>
          <p:cNvPr id="7" name="TextBox 6">
            <a:extLst>
              <a:ext uri="{FF2B5EF4-FFF2-40B4-BE49-F238E27FC236}">
                <a16:creationId xmlns:a16="http://schemas.microsoft.com/office/drawing/2014/main" id="{A968BBD0-FF67-FE64-26CA-D61B68BE2170}"/>
              </a:ext>
            </a:extLst>
          </p:cNvPr>
          <p:cNvSpPr txBox="1"/>
          <p:nvPr/>
        </p:nvSpPr>
        <p:spPr>
          <a:xfrm>
            <a:off x="6785149" y="3962457"/>
            <a:ext cx="6094324" cy="307777"/>
          </a:xfrm>
          <a:prstGeom prst="rect">
            <a:avLst/>
          </a:prstGeom>
          <a:noFill/>
        </p:spPr>
        <p:txBody>
          <a:bodyPr wrap="square">
            <a:spAutoFit/>
          </a:bodyPr>
          <a:lstStyle/>
          <a:p>
            <a:r>
              <a:rPr lang="ru-RU" sz="1400" dirty="0"/>
              <a:t>«Сцены из жизни святого Иеронима». </a:t>
            </a:r>
            <a:r>
              <a:rPr lang="ru-RU" sz="1400" dirty="0" err="1"/>
              <a:t>Сано</a:t>
            </a:r>
            <a:r>
              <a:rPr lang="ru-RU" sz="1400" dirty="0"/>
              <a:t> ди Пьетро. 1444</a:t>
            </a:r>
          </a:p>
        </p:txBody>
      </p:sp>
      <p:sp>
        <p:nvSpPr>
          <p:cNvPr id="9" name="TextBox 8">
            <a:extLst>
              <a:ext uri="{FF2B5EF4-FFF2-40B4-BE49-F238E27FC236}">
                <a16:creationId xmlns:a16="http://schemas.microsoft.com/office/drawing/2014/main" id="{0F69CF11-17B8-17C9-67D1-84BCE2B04786}"/>
              </a:ext>
            </a:extLst>
          </p:cNvPr>
          <p:cNvSpPr txBox="1"/>
          <p:nvPr/>
        </p:nvSpPr>
        <p:spPr>
          <a:xfrm>
            <a:off x="344157" y="3001088"/>
            <a:ext cx="6440992" cy="16312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«В переводе с греческого, кроме Священного Писания, в котором и расположение слов есть тайна» необходимо передавать «не слово в слово, а мысль в мысль» (лат. </a:t>
            </a:r>
            <a:r>
              <a:rPr lang="ru-RU" sz="2000" dirty="0" err="1"/>
              <a:t>non</a:t>
            </a:r>
            <a:r>
              <a:rPr lang="ru-RU" sz="2000" dirty="0"/>
              <a:t> </a:t>
            </a:r>
            <a:r>
              <a:rPr lang="ru-RU" sz="2000" dirty="0" err="1"/>
              <a:t>verbum</a:t>
            </a:r>
            <a:r>
              <a:rPr lang="ru-RU" sz="2000" dirty="0"/>
              <a:t> </a:t>
            </a:r>
            <a:r>
              <a:rPr lang="ru-RU" sz="2000" dirty="0" err="1"/>
              <a:t>de</a:t>
            </a:r>
            <a:r>
              <a:rPr lang="ru-RU" sz="2000" dirty="0"/>
              <a:t> </a:t>
            </a:r>
            <a:r>
              <a:rPr lang="ru-RU" sz="2000" dirty="0" err="1"/>
              <a:t>verbo</a:t>
            </a:r>
            <a:r>
              <a:rPr lang="ru-RU" sz="2000" dirty="0"/>
              <a:t>, </a:t>
            </a:r>
            <a:r>
              <a:rPr lang="ru-RU" sz="2000" dirty="0" err="1"/>
              <a:t>sed</a:t>
            </a:r>
            <a:r>
              <a:rPr lang="ru-RU" sz="2000" dirty="0"/>
              <a:t> </a:t>
            </a:r>
            <a:r>
              <a:rPr lang="ru-RU" sz="2000" dirty="0" err="1"/>
              <a:t>sensum</a:t>
            </a:r>
            <a:r>
              <a:rPr lang="ru-RU" sz="2000" dirty="0"/>
              <a:t> </a:t>
            </a:r>
            <a:r>
              <a:rPr lang="ru-RU" sz="2000" dirty="0" err="1"/>
              <a:t>de</a:t>
            </a:r>
            <a:r>
              <a:rPr lang="ru-RU" sz="2000" dirty="0"/>
              <a:t> </a:t>
            </a:r>
            <a:r>
              <a:rPr lang="ru-RU" sz="2000" dirty="0" err="1"/>
              <a:t>sensu</a:t>
            </a:r>
            <a:r>
              <a:rPr lang="ru-RU" sz="2000" dirty="0"/>
              <a:t>).</a:t>
            </a:r>
          </a:p>
        </p:txBody>
      </p:sp>
    </p:spTree>
    <p:extLst>
      <p:ext uri="{BB962C8B-B14F-4D97-AF65-F5344CB8AC3E}">
        <p14:creationId xmlns:p14="http://schemas.microsoft.com/office/powerpoint/2010/main" val="168121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B4F0BA-2F18-F959-12CF-70DAAC1FD2EF}"/>
              </a:ext>
            </a:extLst>
          </p:cNvPr>
          <p:cNvSpPr txBox="1"/>
          <p:nvPr/>
        </p:nvSpPr>
        <p:spPr>
          <a:xfrm>
            <a:off x="286378" y="966210"/>
            <a:ext cx="11619244" cy="4708981"/>
          </a:xfrm>
          <a:prstGeom prst="rect">
            <a:avLst/>
          </a:prstGeom>
          <a:noFill/>
        </p:spPr>
        <p:txBody>
          <a:bodyPr wrap="square">
            <a:spAutoFit/>
          </a:bodyPr>
          <a:lstStyle/>
          <a:p>
            <a:r>
              <a:rPr lang="ru-RU" sz="2000" dirty="0"/>
              <a:t>Средневековье</a:t>
            </a:r>
          </a:p>
          <a:p>
            <a:endParaRPr lang="ru-RU" sz="2000" dirty="0"/>
          </a:p>
          <a:p>
            <a:pPr marL="285750" indent="-285750">
              <a:buFont typeface="Wingdings" panose="05000000000000000000" pitchFamily="2" charset="2"/>
              <a:buChar char="ü"/>
            </a:pPr>
            <a:r>
              <a:rPr lang="ru-RU" sz="2000" dirty="0"/>
              <a:t>продолжают переводить библейские трактаты;</a:t>
            </a:r>
          </a:p>
          <a:p>
            <a:pPr marL="285750" indent="-285750">
              <a:buFont typeface="Wingdings" panose="05000000000000000000" pitchFamily="2" charset="2"/>
              <a:buChar char="ü"/>
            </a:pPr>
            <a:r>
              <a:rPr lang="ru-RU" sz="2000" dirty="0"/>
              <a:t>обращаются к философским трактатам античного мира (Аристотель);</a:t>
            </a:r>
          </a:p>
          <a:p>
            <a:pPr marL="285750" indent="-285750">
              <a:buFont typeface="Wingdings" panose="05000000000000000000" pitchFamily="2" charset="2"/>
              <a:buChar char="ü"/>
            </a:pPr>
            <a:r>
              <a:rPr lang="ru-RU" sz="2000" dirty="0"/>
              <a:t>начинается переход от переводов Библии к переводам светских текстов: исторические хроники, перевод рыцарских романов.</a:t>
            </a:r>
          </a:p>
          <a:p>
            <a:endParaRPr lang="ru-RU" sz="2000" dirty="0"/>
          </a:p>
          <a:p>
            <a:r>
              <a:rPr lang="ru-RU" sz="2000" dirty="0"/>
              <a:t>Монахи </a:t>
            </a:r>
          </a:p>
          <a:p>
            <a:endParaRPr lang="ru-RU" sz="2000" dirty="0"/>
          </a:p>
          <a:p>
            <a:r>
              <a:rPr lang="ru-RU" sz="2000" dirty="0"/>
              <a:t>К 10 веку монахом </a:t>
            </a:r>
            <a:r>
              <a:rPr lang="ru-RU" sz="2000" dirty="0" err="1"/>
              <a:t>Ноткером</a:t>
            </a:r>
            <a:r>
              <a:rPr lang="ru-RU" sz="2000" dirty="0"/>
              <a:t> была основана школа при Санкт-</a:t>
            </a:r>
            <a:r>
              <a:rPr lang="ru-RU" sz="2000" dirty="0" err="1"/>
              <a:t>Галленском</a:t>
            </a:r>
            <a:r>
              <a:rPr lang="ru-RU" sz="2000" dirty="0"/>
              <a:t> монастыре. </a:t>
            </a:r>
          </a:p>
          <a:p>
            <a:endParaRPr lang="ru-RU" sz="2000" dirty="0"/>
          </a:p>
          <a:p>
            <a:r>
              <a:rPr lang="ru-RU" sz="2000" dirty="0" err="1"/>
              <a:t>Ноткер</a:t>
            </a:r>
            <a:r>
              <a:rPr lang="ru-RU" sz="2000" dirty="0"/>
              <a:t> занимался переводами философских, теологических и естественнонаучных трудов поздней античности и раннего Средневековья и написанием комментариев к ним. Он перевел «Риторику» и «Категории» Аристотеля, «Утешение философией» Боэция, «Буколики» Вергилия. Им создано множество новых слов для передачи понятий, отсутствовавших ранее в языке.</a:t>
            </a:r>
          </a:p>
        </p:txBody>
      </p:sp>
    </p:spTree>
    <p:extLst>
      <p:ext uri="{BB962C8B-B14F-4D97-AF65-F5344CB8AC3E}">
        <p14:creationId xmlns:p14="http://schemas.microsoft.com/office/powerpoint/2010/main" val="2088110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E13CCD-F7E1-F619-9450-F97EDF0C723F}"/>
              </a:ext>
            </a:extLst>
          </p:cNvPr>
          <p:cNvSpPr txBox="1"/>
          <p:nvPr/>
        </p:nvSpPr>
        <p:spPr>
          <a:xfrm>
            <a:off x="291403" y="1028343"/>
            <a:ext cx="7807856" cy="48013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Архиепископ Дон </a:t>
            </a:r>
            <a:r>
              <a:rPr lang="ru-RU" dirty="0" err="1"/>
              <a:t>Раймундо</a:t>
            </a:r>
            <a:r>
              <a:rPr lang="ru-RU" dirty="0"/>
              <a:t> основал в Толедо в 1126 г. переводческую школу. (+</a:t>
            </a:r>
            <a:r>
              <a:rPr lang="ru-RU" dirty="0" err="1"/>
              <a:t>Барселона+Таррагона</a:t>
            </a:r>
            <a:r>
              <a:rPr lang="ru-RU" dirty="0"/>
              <a:t>).</a:t>
            </a:r>
          </a:p>
          <a:p>
            <a:endParaRPr lang="ru-RU" dirty="0"/>
          </a:p>
          <a:p>
            <a:r>
              <a:rPr lang="ru-RU" dirty="0"/>
              <a:t>В 1085 году эта часть Испании была отвоевана у мавров, и в библиотеках городов были обнаружены сотни тысяч античных трудов, переведенных на арабский язык. Возможность познакомиться с трудами Платона, Аристотеля, Евклида, Галена, Птолемея привлекла в Толедо и другие города региона студентов, богословов, философов и ученых.</a:t>
            </a:r>
          </a:p>
          <a:p>
            <a:endParaRPr lang="ru-RU" dirty="0"/>
          </a:p>
          <a:p>
            <a:r>
              <a:rPr lang="ru-RU" dirty="0"/>
              <a:t>На латынь переводились философские, медицинские, математические трактаты, работы по астрономии и астрологии с арабского и древнегреческого. </a:t>
            </a:r>
          </a:p>
          <a:p>
            <a:endParaRPr lang="ru-RU" dirty="0"/>
          </a:p>
          <a:p>
            <a:r>
              <a:rPr lang="ru-RU" dirty="0"/>
              <a:t>Переводческая школа в Толедо просуществовала около 200 лет. 52 манускрипта с сотнями переводов хранятся в Толедском кафедральном соборе и национальной библиотеке в Мадриде.</a:t>
            </a:r>
          </a:p>
        </p:txBody>
      </p:sp>
      <p:sp>
        <p:nvSpPr>
          <p:cNvPr id="4" name="TextBox 3">
            <a:extLst>
              <a:ext uri="{FF2B5EF4-FFF2-40B4-BE49-F238E27FC236}">
                <a16:creationId xmlns:a16="http://schemas.microsoft.com/office/drawing/2014/main" id="{EB448418-C340-51AB-84E6-A172413C2817}"/>
              </a:ext>
            </a:extLst>
          </p:cNvPr>
          <p:cNvSpPr txBox="1"/>
          <p:nvPr/>
        </p:nvSpPr>
        <p:spPr>
          <a:xfrm>
            <a:off x="1183744" y="221063"/>
            <a:ext cx="5817996" cy="400110"/>
          </a:xfrm>
          <a:prstGeom prst="rect">
            <a:avLst/>
          </a:prstGeom>
          <a:noFill/>
        </p:spPr>
        <p:txBody>
          <a:bodyPr wrap="square" rtlCol="0">
            <a:spAutoFit/>
          </a:bodyPr>
          <a:lstStyle/>
          <a:p>
            <a:r>
              <a:rPr lang="ru-RU" sz="2000" dirty="0"/>
              <a:t>Переводческая школа в Толедо 12-13 вв.</a:t>
            </a:r>
          </a:p>
        </p:txBody>
      </p:sp>
      <p:pic>
        <p:nvPicPr>
          <p:cNvPr id="6" name="Рисунок 5">
            <a:extLst>
              <a:ext uri="{FF2B5EF4-FFF2-40B4-BE49-F238E27FC236}">
                <a16:creationId xmlns:a16="http://schemas.microsoft.com/office/drawing/2014/main" id="{1A5E9869-C73B-0715-5685-136BE02A9A0E}"/>
              </a:ext>
            </a:extLst>
          </p:cNvPr>
          <p:cNvPicPr>
            <a:picLocks noChangeAspect="1"/>
          </p:cNvPicPr>
          <p:nvPr/>
        </p:nvPicPr>
        <p:blipFill>
          <a:blip r:embed="rId2"/>
          <a:stretch>
            <a:fillRect/>
          </a:stretch>
        </p:blipFill>
        <p:spPr>
          <a:xfrm>
            <a:off x="8099259" y="0"/>
            <a:ext cx="4092741" cy="3014505"/>
          </a:xfrm>
          <a:prstGeom prst="rect">
            <a:avLst/>
          </a:prstGeom>
        </p:spPr>
      </p:pic>
    </p:spTree>
    <p:extLst>
      <p:ext uri="{BB962C8B-B14F-4D97-AF65-F5344CB8AC3E}">
        <p14:creationId xmlns:p14="http://schemas.microsoft.com/office/powerpoint/2010/main" val="194877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448418-C340-51AB-84E6-A172413C2817}"/>
              </a:ext>
            </a:extLst>
          </p:cNvPr>
          <p:cNvSpPr txBox="1"/>
          <p:nvPr/>
        </p:nvSpPr>
        <p:spPr>
          <a:xfrm>
            <a:off x="1183744" y="221063"/>
            <a:ext cx="5817996" cy="400110"/>
          </a:xfrm>
          <a:prstGeom prst="rect">
            <a:avLst/>
          </a:prstGeom>
          <a:noFill/>
        </p:spPr>
        <p:txBody>
          <a:bodyPr wrap="square" rtlCol="0">
            <a:spAutoFit/>
          </a:bodyPr>
          <a:lstStyle/>
          <a:p>
            <a:r>
              <a:rPr lang="ru-RU" sz="2000" dirty="0"/>
              <a:t>Переводческая школа в Толедо 12-13 вв.</a:t>
            </a:r>
          </a:p>
        </p:txBody>
      </p:sp>
      <p:pic>
        <p:nvPicPr>
          <p:cNvPr id="6" name="Рисунок 5">
            <a:extLst>
              <a:ext uri="{FF2B5EF4-FFF2-40B4-BE49-F238E27FC236}">
                <a16:creationId xmlns:a16="http://schemas.microsoft.com/office/drawing/2014/main" id="{1A5E9869-C73B-0715-5685-136BE02A9A0E}"/>
              </a:ext>
            </a:extLst>
          </p:cNvPr>
          <p:cNvPicPr>
            <a:picLocks noChangeAspect="1"/>
          </p:cNvPicPr>
          <p:nvPr/>
        </p:nvPicPr>
        <p:blipFill>
          <a:blip r:embed="rId2"/>
          <a:stretch>
            <a:fillRect/>
          </a:stretch>
        </p:blipFill>
        <p:spPr>
          <a:xfrm>
            <a:off x="8099259" y="0"/>
            <a:ext cx="4092741" cy="3014505"/>
          </a:xfrm>
          <a:prstGeom prst="rect">
            <a:avLst/>
          </a:prstGeom>
        </p:spPr>
      </p:pic>
      <p:sp>
        <p:nvSpPr>
          <p:cNvPr id="8" name="TextBox 7">
            <a:extLst>
              <a:ext uri="{FF2B5EF4-FFF2-40B4-BE49-F238E27FC236}">
                <a16:creationId xmlns:a16="http://schemas.microsoft.com/office/drawing/2014/main" id="{247AE3BD-01CA-FCAA-91B1-454F2731F03C}"/>
              </a:ext>
            </a:extLst>
          </p:cNvPr>
          <p:cNvSpPr txBox="1"/>
          <p:nvPr/>
        </p:nvSpPr>
        <p:spPr>
          <a:xfrm>
            <a:off x="442127" y="1030855"/>
            <a:ext cx="7214717" cy="5016758"/>
          </a:xfrm>
          <a:prstGeom prst="rect">
            <a:avLst/>
          </a:prstGeom>
          <a:noFill/>
        </p:spPr>
        <p:txBody>
          <a:bodyPr wrap="square">
            <a:spAutoFit/>
          </a:bodyPr>
          <a:lstStyle/>
          <a:p>
            <a:r>
              <a:rPr lang="ru-RU" sz="2000" dirty="0"/>
              <a:t>При переводе научных текстов использовались:</a:t>
            </a:r>
          </a:p>
          <a:p>
            <a:endParaRPr lang="ru-RU" sz="2000" dirty="0"/>
          </a:p>
          <a:p>
            <a:pPr marL="285750" indent="-285750">
              <a:buFont typeface="Wingdings" panose="05000000000000000000" pitchFamily="2" charset="2"/>
              <a:buChar char="ü"/>
            </a:pPr>
            <a:r>
              <a:rPr lang="ru-RU" sz="2000" dirty="0"/>
              <a:t>формальные трансформации, направленные на создание текстов, соответствующих нормам латинского языка, </a:t>
            </a:r>
          </a:p>
          <a:p>
            <a:pPr marL="285750" indent="-285750">
              <a:buFont typeface="Wingdings" panose="05000000000000000000" pitchFamily="2" charset="2"/>
              <a:buChar char="ü"/>
            </a:pPr>
            <a:r>
              <a:rPr lang="ru-RU" sz="2000" dirty="0"/>
              <a:t>опущение абзацев, касающихся исторических и географических реалий арабского мира,</a:t>
            </a:r>
          </a:p>
          <a:p>
            <a:pPr marL="285750" indent="-285750">
              <a:buFont typeface="Wingdings" panose="05000000000000000000" pitchFamily="2" charset="2"/>
              <a:buChar char="ü"/>
            </a:pPr>
            <a:r>
              <a:rPr lang="ru-RU" sz="2000" dirty="0"/>
              <a:t>массовое использование транслитераций (техника, которая способствовала появлению большого количества незнакомых и непонятных слов в латинском языке), </a:t>
            </a:r>
          </a:p>
          <a:p>
            <a:pPr marL="285750" indent="-285750">
              <a:buFont typeface="Wingdings" panose="05000000000000000000" pitchFamily="2" charset="2"/>
              <a:buChar char="ü"/>
            </a:pPr>
            <a:r>
              <a:rPr lang="ru-RU" sz="2000" dirty="0"/>
              <a:t>частое использование семантических заимствований (способ, с помощью которого определенное научное значение присваивалось слову, существовавшему в языке перевода),</a:t>
            </a:r>
          </a:p>
          <a:p>
            <a:pPr marL="285750" indent="-285750">
              <a:buFont typeface="Wingdings" panose="05000000000000000000" pitchFamily="2" charset="2"/>
              <a:buChar char="ü"/>
            </a:pPr>
            <a:r>
              <a:rPr lang="ru-RU" sz="2000" dirty="0"/>
              <a:t>присутствие сокращений, которые ни один сборник не помогал расшифровать.</a:t>
            </a:r>
          </a:p>
        </p:txBody>
      </p:sp>
    </p:spTree>
    <p:extLst>
      <p:ext uri="{BB962C8B-B14F-4D97-AF65-F5344CB8AC3E}">
        <p14:creationId xmlns:p14="http://schemas.microsoft.com/office/powerpoint/2010/main" val="313870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937A6A-EFCA-77BF-7D0F-CA49C3C54BED}"/>
              </a:ext>
            </a:extLst>
          </p:cNvPr>
          <p:cNvSpPr txBox="1"/>
          <p:nvPr/>
        </p:nvSpPr>
        <p:spPr>
          <a:xfrm>
            <a:off x="482321" y="920621"/>
            <a:ext cx="10912510" cy="5016758"/>
          </a:xfrm>
          <a:prstGeom prst="rect">
            <a:avLst/>
          </a:prstGeom>
          <a:noFill/>
        </p:spPr>
        <p:txBody>
          <a:bodyPr wrap="square" rtlCol="0">
            <a:spAutoFit/>
          </a:bodyPr>
          <a:lstStyle/>
          <a:p>
            <a:r>
              <a:rPr lang="ru-RU" sz="2000" dirty="0"/>
              <a:t>Франция 14-15 вв.</a:t>
            </a:r>
          </a:p>
          <a:p>
            <a:endParaRPr lang="ru-RU" sz="2000" dirty="0"/>
          </a:p>
          <a:p>
            <a:r>
              <a:rPr lang="ru-RU" sz="2000" dirty="0"/>
              <a:t>Период правления короля Карла V (1338–1380), который собрал в башне Лувра около тысячи манускриптов и создал королевскую библиотеку, были приглашены ученые для перевода наиболее выдающихся научных и философских трудов Античности. </a:t>
            </a:r>
          </a:p>
          <a:p>
            <a:endParaRPr lang="ru-RU" sz="2000" dirty="0"/>
          </a:p>
          <a:p>
            <a:r>
              <a:rPr lang="ru-RU" sz="2000" dirty="0"/>
              <a:t>Перевод на французский язык делался с латинских версий. Карл V настаивал на четкости, разборчивости и легкости понимания текстов перевода.</a:t>
            </a:r>
          </a:p>
          <a:p>
            <a:endParaRPr lang="ru-RU" sz="2000" dirty="0"/>
          </a:p>
          <a:p>
            <a:r>
              <a:rPr lang="ru-RU" sz="2000" dirty="0"/>
              <a:t>Французский ученый и переводчик Никола Орем (1330–1382) в период с 1370 по 1377 годы по поручению короля Карла V выполнил переводы с латинского на французский нескольких сочинений Аристотеля, снабдив их глоссами и комментариями: «</a:t>
            </a:r>
            <a:r>
              <a:rPr lang="ru-RU" sz="2000" dirty="0" err="1"/>
              <a:t>Никомаховая</a:t>
            </a:r>
            <a:r>
              <a:rPr lang="ru-RU" sz="2000" dirty="0"/>
              <a:t> Этика» (1370 г.), «Политика и Экономика» (1374 г.) и сочинения «О небе» (1377г.). </a:t>
            </a:r>
          </a:p>
          <a:p>
            <a:endParaRPr lang="ru-RU" sz="2000" dirty="0"/>
          </a:p>
          <a:p>
            <a:r>
              <a:rPr lang="ru-RU" sz="2000" dirty="0"/>
              <a:t>В предисловии к переводу одного из трудов Аристотеля Никола Орем провозгласил за переводчиком право создавать научные и технические термины.</a:t>
            </a:r>
          </a:p>
        </p:txBody>
      </p:sp>
    </p:spTree>
    <p:extLst>
      <p:ext uri="{BB962C8B-B14F-4D97-AF65-F5344CB8AC3E}">
        <p14:creationId xmlns:p14="http://schemas.microsoft.com/office/powerpoint/2010/main" val="52615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27E93C-73E2-EB0D-5075-976E741705BA}"/>
              </a:ext>
            </a:extLst>
          </p:cNvPr>
          <p:cNvSpPr txBox="1"/>
          <p:nvPr/>
        </p:nvSpPr>
        <p:spPr>
          <a:xfrm>
            <a:off x="373463" y="511018"/>
            <a:ext cx="11445073"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Литературный перевод</a:t>
            </a:r>
          </a:p>
          <a:p>
            <a:endParaRPr lang="ru-RU" dirty="0"/>
          </a:p>
          <a:p>
            <a:r>
              <a:rPr lang="ru-RU" dirty="0"/>
              <a:t>Первые литературные художественные переводы появились в Европе ещё в 12- 13 веке – переложения «Песни о Роланде», стихотворный роман об Александре Македонском. </a:t>
            </a:r>
          </a:p>
          <a:p>
            <a:endParaRPr lang="ru-RU" dirty="0"/>
          </a:p>
          <a:p>
            <a:r>
              <a:rPr lang="ru-RU" dirty="0"/>
              <a:t>1133 г. клирик Конрад </a:t>
            </a:r>
            <a:r>
              <a:rPr lang="ru-RU" dirty="0" err="1"/>
              <a:t>Регенсбургский</a:t>
            </a:r>
            <a:r>
              <a:rPr lang="ru-RU" dirty="0"/>
              <a:t> переложил на немецкий язык с французского «Песнь о </a:t>
            </a:r>
            <a:r>
              <a:rPr lang="ru-RU" dirty="0" err="1"/>
              <a:t>Роланде».Также</a:t>
            </a:r>
            <a:r>
              <a:rPr lang="ru-RU" dirty="0"/>
              <a:t> она была переведена практически на все европейские языки.</a:t>
            </a:r>
          </a:p>
          <a:p>
            <a:endParaRPr lang="ru-RU" dirty="0"/>
          </a:p>
          <a:p>
            <a:r>
              <a:rPr lang="ru-RU" dirty="0"/>
              <a:t> Один из крупнейших поэтов рыцарского жанра Гартман фон Ауэ осуществил перевод, вольное переложение стихотворных романов Кретьена де Труа «Ивен» и «</a:t>
            </a:r>
            <a:r>
              <a:rPr lang="ru-RU" dirty="0" err="1"/>
              <a:t>Эрек</a:t>
            </a:r>
            <a:r>
              <a:rPr lang="ru-RU" dirty="0"/>
              <a:t>».</a:t>
            </a:r>
          </a:p>
          <a:p>
            <a:endParaRPr lang="ru-RU" dirty="0"/>
          </a:p>
          <a:p>
            <a:r>
              <a:rPr lang="ru-RU" dirty="0"/>
              <a:t>Первые переводы художественных текстов носили адаптированный характер, тексты видоизменялись переводчиками иногда настолько, что превращались порой в самостоятельные произведения.</a:t>
            </a:r>
          </a:p>
          <a:p>
            <a:endParaRPr lang="ru-RU" dirty="0"/>
          </a:p>
          <a:p>
            <a:r>
              <a:rPr lang="ru-RU" dirty="0"/>
              <a:t>В 15 веке отдельные переводчики высказываются за перевод, передающий подлинник по смыслу и соблюдающий при этом нормы родного языка, например, в Германии – Генрих </a:t>
            </a:r>
            <a:r>
              <a:rPr lang="ru-RU" dirty="0" err="1"/>
              <a:t>Штейнхефель</a:t>
            </a:r>
            <a:r>
              <a:rPr lang="ru-RU" dirty="0"/>
              <a:t> (переводчик Эзопа и Боккаччо), во Франции – Иоахим дю Белле (переводчик Овидия) и Этьен Доле (Платона). Так зарождается традиция культурной адаптации. Например, немецкий переводчик 15 века Альбрехт фон </a:t>
            </a:r>
            <a:r>
              <a:rPr lang="ru-RU" dirty="0" err="1"/>
              <a:t>Эйб</a:t>
            </a:r>
            <a:r>
              <a:rPr lang="ru-RU" dirty="0"/>
              <a:t> при переводе комедий </a:t>
            </a:r>
            <a:r>
              <a:rPr lang="ru-RU" dirty="0" err="1"/>
              <a:t>Плавта</a:t>
            </a:r>
            <a:r>
              <a:rPr lang="ru-RU" dirty="0"/>
              <a:t> не только антураж действия заменял на немецкий, но и менял имена действующих лиц.</a:t>
            </a:r>
          </a:p>
          <a:p>
            <a:endParaRPr lang="ru-RU" dirty="0"/>
          </a:p>
          <a:p>
            <a:endParaRPr lang="ru-RU" dirty="0"/>
          </a:p>
        </p:txBody>
      </p:sp>
    </p:spTree>
    <p:extLst>
      <p:ext uri="{BB962C8B-B14F-4D97-AF65-F5344CB8AC3E}">
        <p14:creationId xmlns:p14="http://schemas.microsoft.com/office/powerpoint/2010/main" val="145052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40E130-D838-799E-1909-02322F5CC209}"/>
              </a:ext>
            </a:extLst>
          </p:cNvPr>
          <p:cNvSpPr txBox="1"/>
          <p:nvPr/>
        </p:nvSpPr>
        <p:spPr>
          <a:xfrm>
            <a:off x="403609" y="889843"/>
            <a:ext cx="11565652" cy="4801314"/>
          </a:xfrm>
          <a:prstGeom prst="rect">
            <a:avLst/>
          </a:prstGeom>
          <a:noFill/>
        </p:spPr>
        <p:txBody>
          <a:bodyPr wrap="square">
            <a:spAutoFit/>
          </a:bodyPr>
          <a:lstStyle/>
          <a:p>
            <a:endParaRPr lang="ru-RU" dirty="0"/>
          </a:p>
          <a:p>
            <a:r>
              <a:rPr lang="ru-RU" dirty="0"/>
              <a:t>Философом-гуманистом Этьеном Доле (1509–1546 гг.) предпринята одна из первых попыток сформулировать теорию перевода, им также были образованы слова </a:t>
            </a:r>
            <a:r>
              <a:rPr lang="ru-RU" dirty="0" err="1"/>
              <a:t>traducteur</a:t>
            </a:r>
            <a:r>
              <a:rPr lang="ru-RU" dirty="0"/>
              <a:t> и </a:t>
            </a:r>
            <a:r>
              <a:rPr lang="ru-RU" dirty="0" err="1"/>
              <a:t>traduction</a:t>
            </a:r>
            <a:r>
              <a:rPr lang="ru-RU" dirty="0"/>
              <a:t>. </a:t>
            </a:r>
          </a:p>
          <a:p>
            <a:endParaRPr lang="ru-RU" dirty="0"/>
          </a:p>
          <a:p>
            <a:r>
              <a:rPr lang="ru-RU" dirty="0"/>
              <a:t>Заняв должность секретаря епископа города Лиможа и посла Франции в Венецианской республике, Этьен Доле занимается и переводами. В этот период в Венеции выходят в свет многочисленные сборники сочинений древнегреческих и римских философов в его переводе.</a:t>
            </a:r>
          </a:p>
          <a:p>
            <a:endParaRPr lang="ru-RU" dirty="0"/>
          </a:p>
          <a:p>
            <a:r>
              <a:rPr lang="ru-RU" dirty="0"/>
              <a:t>Трак­тат «О способе хорошо переводить с одного языка на другой», опубликованный в 1540 г. </a:t>
            </a:r>
          </a:p>
          <a:p>
            <a:endParaRPr lang="ru-RU" dirty="0"/>
          </a:p>
          <a:p>
            <a:r>
              <a:rPr lang="ru-RU" dirty="0"/>
              <a:t>Доле был сожжен в Париже на площади </a:t>
            </a:r>
            <a:r>
              <a:rPr lang="ru-RU" dirty="0" err="1"/>
              <a:t>Мобер</a:t>
            </a:r>
            <a:r>
              <a:rPr lang="ru-RU" dirty="0"/>
              <a:t> 3 августа 1546 г., в день своего </a:t>
            </a:r>
            <a:r>
              <a:rPr lang="ru-RU" dirty="0" err="1"/>
              <a:t>тридцатисемилетия</a:t>
            </a:r>
            <a:r>
              <a:rPr lang="ru-RU" dirty="0"/>
              <a:t>. В переводе диалогов Платона (диалог «Антиох») Доле сделал одно, на первый взгляд несущественное добавление: </a:t>
            </a:r>
            <a:r>
              <a:rPr lang="ru-RU" dirty="0" err="1"/>
              <a:t>rien</a:t>
            </a:r>
            <a:r>
              <a:rPr lang="ru-RU" dirty="0"/>
              <a:t> </a:t>
            </a:r>
            <a:r>
              <a:rPr lang="ru-RU" dirty="0" err="1"/>
              <a:t>du</a:t>
            </a:r>
            <a:r>
              <a:rPr lang="ru-RU" dirty="0"/>
              <a:t> </a:t>
            </a:r>
            <a:r>
              <a:rPr lang="ru-RU" dirty="0" err="1"/>
              <a:t>tout</a:t>
            </a:r>
            <a:r>
              <a:rPr lang="ru-RU" dirty="0"/>
              <a:t>, т.е. совсем, вовсе, кото­рое, видимо, казалось ему уместным и придавало всему высказы­ванию завершенность и гармонию: «</a:t>
            </a:r>
            <a:r>
              <a:rPr lang="ru-RU" dirty="0" err="1"/>
              <a:t>Pourquoi</a:t>
            </a:r>
            <a:r>
              <a:rPr lang="ru-RU" dirty="0"/>
              <a:t> </a:t>
            </a:r>
            <a:r>
              <a:rPr lang="ru-RU" dirty="0" err="1"/>
              <a:t>elle</a:t>
            </a:r>
            <a:r>
              <a:rPr lang="ru-RU" dirty="0"/>
              <a:t> (</a:t>
            </a:r>
            <a:r>
              <a:rPr lang="ru-RU" dirty="0" err="1"/>
              <a:t>la</a:t>
            </a:r>
            <a:r>
              <a:rPr lang="ru-RU" dirty="0"/>
              <a:t> </a:t>
            </a:r>
            <a:r>
              <a:rPr lang="ru-RU" dirty="0" err="1"/>
              <a:t>raort</a:t>
            </a:r>
            <a:r>
              <a:rPr lang="ru-RU" dirty="0"/>
              <a:t>) </a:t>
            </a:r>
            <a:r>
              <a:rPr lang="ru-RU" dirty="0" err="1"/>
              <a:t>ne</a:t>
            </a:r>
            <a:r>
              <a:rPr lang="ru-RU" dirty="0"/>
              <a:t> </a:t>
            </a:r>
            <a:r>
              <a:rPr lang="ru-RU" dirty="0" err="1"/>
              <a:t>peut</a:t>
            </a:r>
            <a:r>
              <a:rPr lang="ru-RU" dirty="0"/>
              <a:t> </a:t>
            </a:r>
            <a:r>
              <a:rPr lang="ru-RU" dirty="0" err="1"/>
              <a:t>rien</a:t>
            </a:r>
            <a:r>
              <a:rPr lang="ru-RU" dirty="0"/>
              <a:t> </a:t>
            </a:r>
            <a:r>
              <a:rPr lang="ru-RU" dirty="0" err="1"/>
              <a:t>sur</a:t>
            </a:r>
            <a:r>
              <a:rPr lang="ru-RU" dirty="0"/>
              <a:t> </a:t>
            </a:r>
            <a:r>
              <a:rPr lang="ru-RU" dirty="0" err="1"/>
              <a:t>toy</a:t>
            </a:r>
            <a:r>
              <a:rPr lang="ru-RU" dirty="0"/>
              <a:t>, </a:t>
            </a:r>
            <a:r>
              <a:rPr lang="ru-RU" dirty="0" err="1"/>
              <a:t>car</a:t>
            </a:r>
            <a:r>
              <a:rPr lang="ru-RU" dirty="0"/>
              <a:t> </a:t>
            </a:r>
            <a:r>
              <a:rPr lang="ru-RU" dirty="0" err="1"/>
              <a:t>tu</a:t>
            </a:r>
            <a:r>
              <a:rPr lang="ru-RU" dirty="0"/>
              <a:t> </a:t>
            </a:r>
            <a:r>
              <a:rPr lang="ru-RU" dirty="0" err="1"/>
              <a:t>n'es</a:t>
            </a:r>
            <a:r>
              <a:rPr lang="ru-RU" dirty="0"/>
              <a:t> </a:t>
            </a:r>
            <a:r>
              <a:rPr lang="ru-RU" dirty="0" err="1"/>
              <a:t>encore</a:t>
            </a:r>
            <a:r>
              <a:rPr lang="ru-RU" dirty="0"/>
              <a:t> </a:t>
            </a:r>
            <a:r>
              <a:rPr lang="ru-RU" dirty="0" err="1"/>
              <a:t>prest</a:t>
            </a:r>
            <a:r>
              <a:rPr lang="ru-RU" dirty="0"/>
              <a:t> a </a:t>
            </a:r>
            <a:r>
              <a:rPr lang="ru-RU" dirty="0" err="1"/>
              <a:t>deceder</a:t>
            </a:r>
            <a:r>
              <a:rPr lang="ru-RU" dirty="0"/>
              <a:t>; </a:t>
            </a:r>
            <a:r>
              <a:rPr lang="ru-RU" dirty="0" err="1"/>
              <a:t>et</a:t>
            </a:r>
            <a:r>
              <a:rPr lang="ru-RU" dirty="0"/>
              <a:t> </a:t>
            </a:r>
            <a:r>
              <a:rPr lang="ru-RU" dirty="0" err="1"/>
              <a:t>quand</a:t>
            </a:r>
            <a:r>
              <a:rPr lang="ru-RU" dirty="0"/>
              <a:t> </a:t>
            </a:r>
            <a:r>
              <a:rPr lang="ru-RU" dirty="0" err="1"/>
              <a:t>tu</a:t>
            </a:r>
            <a:r>
              <a:rPr lang="ru-RU" dirty="0"/>
              <a:t> </a:t>
            </a:r>
            <a:r>
              <a:rPr lang="ru-RU" dirty="0" err="1"/>
              <a:t>seras</a:t>
            </a:r>
            <a:r>
              <a:rPr lang="ru-RU" dirty="0"/>
              <a:t> </a:t>
            </a:r>
            <a:r>
              <a:rPr lang="ru-RU" dirty="0" err="1"/>
              <a:t>decede</a:t>
            </a:r>
            <a:r>
              <a:rPr lang="ru-RU" dirty="0"/>
              <a:t>, </a:t>
            </a:r>
            <a:r>
              <a:rPr lang="ru-RU" dirty="0" err="1"/>
              <a:t>elle</a:t>
            </a:r>
            <a:r>
              <a:rPr lang="ru-RU" dirty="0"/>
              <a:t> </a:t>
            </a:r>
            <a:r>
              <a:rPr lang="ru-RU" dirty="0" err="1"/>
              <a:t>n'y</a:t>
            </a:r>
            <a:r>
              <a:rPr lang="ru-RU" dirty="0"/>
              <a:t> </a:t>
            </a:r>
            <a:r>
              <a:rPr lang="ru-RU" dirty="0" err="1"/>
              <a:t>pourra</a:t>
            </a:r>
            <a:r>
              <a:rPr lang="ru-RU" dirty="0"/>
              <a:t> </a:t>
            </a:r>
            <a:r>
              <a:rPr lang="ru-RU" dirty="0" err="1"/>
              <a:t>rien</a:t>
            </a:r>
            <a:r>
              <a:rPr lang="ru-RU" dirty="0"/>
              <a:t> </a:t>
            </a:r>
            <a:r>
              <a:rPr lang="ru-RU" dirty="0" err="1"/>
              <a:t>aussi</a:t>
            </a:r>
            <a:r>
              <a:rPr lang="ru-RU" dirty="0"/>
              <a:t>, </a:t>
            </a:r>
            <a:r>
              <a:rPr lang="ru-RU" dirty="0" err="1"/>
              <a:t>attendu</a:t>
            </a:r>
            <a:r>
              <a:rPr lang="ru-RU" dirty="0"/>
              <a:t> </a:t>
            </a:r>
            <a:r>
              <a:rPr lang="ru-RU" dirty="0" err="1"/>
              <a:t>que</a:t>
            </a:r>
            <a:r>
              <a:rPr lang="ru-RU" dirty="0"/>
              <a:t> </a:t>
            </a:r>
            <a:r>
              <a:rPr lang="ru-RU" dirty="0" err="1"/>
              <a:t>tu</a:t>
            </a:r>
            <a:r>
              <a:rPr lang="ru-RU" dirty="0"/>
              <a:t> </a:t>
            </a:r>
            <a:r>
              <a:rPr lang="ru-RU" dirty="0" err="1"/>
              <a:t>ne</a:t>
            </a:r>
            <a:r>
              <a:rPr lang="ru-RU" dirty="0"/>
              <a:t> </a:t>
            </a:r>
            <a:r>
              <a:rPr lang="ru-RU" dirty="0" err="1"/>
              <a:t>seras</a:t>
            </a:r>
            <a:r>
              <a:rPr lang="ru-RU" dirty="0"/>
              <a:t> </a:t>
            </a:r>
            <a:r>
              <a:rPr lang="ru-RU" dirty="0" err="1"/>
              <a:t>plus</a:t>
            </a:r>
            <a:r>
              <a:rPr lang="ru-RU" dirty="0"/>
              <a:t> </a:t>
            </a:r>
            <a:r>
              <a:rPr lang="ru-RU" dirty="0" err="1"/>
              <a:t>rien</a:t>
            </a:r>
            <a:r>
              <a:rPr lang="ru-RU" dirty="0"/>
              <a:t> </a:t>
            </a:r>
            <a:r>
              <a:rPr lang="ru-RU" dirty="0" err="1"/>
              <a:t>du</a:t>
            </a:r>
            <a:r>
              <a:rPr lang="ru-RU" dirty="0"/>
              <a:t> </a:t>
            </a:r>
            <a:r>
              <a:rPr lang="ru-RU" dirty="0" err="1"/>
              <a:t>tout</a:t>
            </a:r>
            <a:r>
              <a:rPr lang="ru-RU" dirty="0"/>
              <a:t>» — «Почему смерть не властна над тобой? Потому что ты еще не го­тов к кончине, а когда ты умрешь, она также будет бессильна, учитывая, что тебя больше не будет совсем».</a:t>
            </a:r>
          </a:p>
        </p:txBody>
      </p:sp>
    </p:spTree>
    <p:extLst>
      <p:ext uri="{BB962C8B-B14F-4D97-AF65-F5344CB8AC3E}">
        <p14:creationId xmlns:p14="http://schemas.microsoft.com/office/powerpoint/2010/main" val="3094400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E71F5C-4A07-BC83-21C7-5164BE48CA86}"/>
              </a:ext>
            </a:extLst>
          </p:cNvPr>
          <p:cNvSpPr txBox="1"/>
          <p:nvPr/>
        </p:nvSpPr>
        <p:spPr>
          <a:xfrm>
            <a:off x="422031" y="924448"/>
            <a:ext cx="11023042" cy="5355312"/>
          </a:xfrm>
          <a:prstGeom prst="rect">
            <a:avLst/>
          </a:prstGeom>
          <a:noFill/>
        </p:spPr>
        <p:txBody>
          <a:bodyPr wrap="square" rtlCol="0">
            <a:spAutoFit/>
          </a:bodyPr>
          <a:lstStyle/>
          <a:p>
            <a:r>
              <a:rPr lang="ru-RU" dirty="0"/>
              <a:t>Принципы , провозглашенные Э. Доле</a:t>
            </a:r>
          </a:p>
          <a:p>
            <a:endParaRPr lang="ru-RU" dirty="0"/>
          </a:p>
          <a:p>
            <a:r>
              <a:rPr lang="ru-RU" b="1" dirty="0"/>
              <a:t>Первое правило </a:t>
            </a:r>
            <a:r>
              <a:rPr lang="ru-RU" dirty="0"/>
              <a:t>сводится, на первый взгляд, к тому, что пере­водчик должен прекрасно понимать смысл и содержание переводимого (</a:t>
            </a:r>
            <a:r>
              <a:rPr lang="ru-RU" dirty="0" err="1"/>
              <a:t>que</a:t>
            </a:r>
            <a:r>
              <a:rPr lang="ru-RU" dirty="0"/>
              <a:t> </a:t>
            </a:r>
            <a:r>
              <a:rPr lang="ru-RU" dirty="0" err="1"/>
              <a:t>le</a:t>
            </a:r>
            <a:r>
              <a:rPr lang="ru-RU" dirty="0"/>
              <a:t> </a:t>
            </a:r>
            <a:r>
              <a:rPr lang="ru-RU" dirty="0" err="1"/>
              <a:t>traducteur</a:t>
            </a:r>
            <a:r>
              <a:rPr lang="ru-RU" dirty="0"/>
              <a:t> </a:t>
            </a:r>
            <a:r>
              <a:rPr lang="ru-RU" dirty="0" err="1"/>
              <a:t>entende</a:t>
            </a:r>
            <a:r>
              <a:rPr lang="ru-RU" dirty="0"/>
              <a:t> </a:t>
            </a:r>
            <a:r>
              <a:rPr lang="ru-RU" dirty="0" err="1"/>
              <a:t>parfaitement</a:t>
            </a:r>
            <a:r>
              <a:rPr lang="ru-RU" dirty="0"/>
              <a:t> </a:t>
            </a:r>
            <a:r>
              <a:rPr lang="ru-RU" dirty="0" err="1"/>
              <a:t>le</a:t>
            </a:r>
            <a:r>
              <a:rPr lang="ru-RU" dirty="0"/>
              <a:t> </a:t>
            </a:r>
            <a:r>
              <a:rPr lang="ru-RU" dirty="0" err="1"/>
              <a:t>sens</a:t>
            </a:r>
            <a:r>
              <a:rPr lang="ru-RU" dirty="0"/>
              <a:t> </a:t>
            </a:r>
            <a:r>
              <a:rPr lang="ru-RU" dirty="0" err="1"/>
              <a:t>et</a:t>
            </a:r>
            <a:r>
              <a:rPr lang="ru-RU" dirty="0"/>
              <a:t> </a:t>
            </a:r>
            <a:r>
              <a:rPr lang="ru-RU" dirty="0" err="1"/>
              <a:t>la</a:t>
            </a:r>
            <a:r>
              <a:rPr lang="ru-RU" dirty="0"/>
              <a:t> </a:t>
            </a:r>
            <a:r>
              <a:rPr lang="ru-RU" dirty="0" err="1"/>
              <a:t>matiere</a:t>
            </a:r>
            <a:r>
              <a:rPr lang="ru-RU" dirty="0"/>
              <a:t> </a:t>
            </a:r>
            <a:r>
              <a:rPr lang="ru-RU" dirty="0" err="1"/>
              <a:t>de</a:t>
            </a:r>
            <a:r>
              <a:rPr lang="ru-RU" dirty="0"/>
              <a:t> 1'auteur </a:t>
            </a:r>
            <a:r>
              <a:rPr lang="ru-RU" dirty="0" err="1"/>
              <a:t>qu'il</a:t>
            </a:r>
            <a:r>
              <a:rPr lang="ru-RU" dirty="0"/>
              <a:t> </a:t>
            </a:r>
            <a:r>
              <a:rPr lang="ru-RU" dirty="0" err="1"/>
              <a:t>traduit</a:t>
            </a:r>
            <a:r>
              <a:rPr lang="ru-RU" dirty="0"/>
              <a:t>). Т.е. каков предмет мысли автора и каковы его суждения об этом предмете.</a:t>
            </a:r>
          </a:p>
          <a:p>
            <a:r>
              <a:rPr lang="ru-RU" b="1" dirty="0"/>
              <a:t>Второе правило </a:t>
            </a:r>
            <a:r>
              <a:rPr lang="ru-RU" dirty="0"/>
              <a:t>требует от переводчика превосходного владения как языком оригинала, так и языком перевода.</a:t>
            </a:r>
          </a:p>
          <a:p>
            <a:r>
              <a:rPr lang="ru-RU" b="1" dirty="0"/>
              <a:t>Третье правило</a:t>
            </a:r>
            <a:r>
              <a:rPr lang="ru-RU" dirty="0"/>
              <a:t>: недопустимость пословного перево­да. Термин «пословный» обращает внимание не столько на семанти­ческие аспекты слов, сколько на их расположение в тексте. Доле говорит именно о порядке слов, предостерегая переводчиков от механического воспроизведения синтаксической организации оригинального текста.</a:t>
            </a:r>
          </a:p>
          <a:p>
            <a:r>
              <a:rPr lang="ru-RU" b="1" dirty="0"/>
              <a:t>Четвертое правило</a:t>
            </a:r>
            <a:r>
              <a:rPr lang="ru-RU" dirty="0"/>
              <a:t>. При­знавая превосходство греческого и латинского над французским, Доле не отрицает того, что иногда оказывается необходимым об­ращаться к заимствованным из этих языков малоупотребитель­ным словам. В то же время он утверждает, что делать это можно исключительно редко и лишь в случаях крайней необходимости.</a:t>
            </a:r>
          </a:p>
          <a:p>
            <a:r>
              <a:rPr lang="ru-RU" b="1" dirty="0"/>
              <a:t>Пятое правило</a:t>
            </a:r>
            <a:r>
              <a:rPr lang="ru-RU" dirty="0"/>
              <a:t>: соблюдении норм ораторской речи, а именно «правил связывания и соединения выражений с такой нежностью, чтобы не только удовлетворена была душа, но и услаждены уши, ибо нет такой гармонии в обыч­ной речи»</a:t>
            </a:r>
          </a:p>
          <a:p>
            <a:endParaRPr lang="ru-RU" dirty="0"/>
          </a:p>
        </p:txBody>
      </p:sp>
    </p:spTree>
    <p:extLst>
      <p:ext uri="{BB962C8B-B14F-4D97-AF65-F5344CB8AC3E}">
        <p14:creationId xmlns:p14="http://schemas.microsoft.com/office/powerpoint/2010/main" val="672652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EF8DCD-439F-A9A9-923C-2C6FEF7E947E}"/>
              </a:ext>
            </a:extLst>
          </p:cNvPr>
          <p:cNvSpPr txBox="1"/>
          <p:nvPr/>
        </p:nvSpPr>
        <p:spPr>
          <a:xfrm>
            <a:off x="492368" y="889843"/>
            <a:ext cx="11224009" cy="5078313"/>
          </a:xfrm>
          <a:prstGeom prst="rect">
            <a:avLst/>
          </a:prstGeom>
          <a:noFill/>
        </p:spPr>
        <p:txBody>
          <a:bodyPr wrap="square" rtlCol="0">
            <a:spAutoFit/>
          </a:bodyPr>
          <a:lstStyle/>
          <a:p>
            <a:r>
              <a:rPr lang="ru-RU" dirty="0"/>
              <a:t>Эпоха Реформации</a:t>
            </a:r>
          </a:p>
          <a:p>
            <a:endParaRPr lang="ru-RU" dirty="0"/>
          </a:p>
          <a:p>
            <a:r>
              <a:rPr lang="ru-RU" dirty="0"/>
              <a:t>Германия. Мартин Лютер и перевод Библии на народные языки</a:t>
            </a:r>
          </a:p>
          <a:p>
            <a:endParaRPr lang="ru-RU" dirty="0"/>
          </a:p>
          <a:p>
            <a:r>
              <a:rPr lang="ru-RU" dirty="0"/>
              <a:t>1540 г. «Послание о переводе»</a:t>
            </a:r>
          </a:p>
          <a:p>
            <a:pPr marL="285750" indent="-285750">
              <a:buFont typeface="Wingdings" panose="05000000000000000000" pitchFamily="2" charset="2"/>
              <a:buChar char="ü"/>
            </a:pPr>
            <a:r>
              <a:rPr lang="ru-RU" dirty="0"/>
              <a:t>Библия должна говорить на понятном народу языке, </a:t>
            </a:r>
          </a:p>
          <a:p>
            <a:pPr marL="285750" indent="-285750">
              <a:buFont typeface="Wingdings" panose="05000000000000000000" pitchFamily="2" charset="2"/>
              <a:buChar char="ü"/>
            </a:pPr>
            <a:r>
              <a:rPr lang="ru-RU" dirty="0"/>
              <a:t>вместе с тем необходимо </a:t>
            </a:r>
            <a:r>
              <a:rPr lang="ru-RU" dirty="0" err="1"/>
              <a:t>щательно</a:t>
            </a:r>
            <a:r>
              <a:rPr lang="ru-RU" dirty="0"/>
              <a:t> сохранять содержание оригинала, </a:t>
            </a:r>
          </a:p>
          <a:p>
            <a:pPr marL="285750" indent="-285750">
              <a:buFont typeface="Wingdings" panose="05000000000000000000" pitchFamily="2" charset="2"/>
              <a:buChar char="ü"/>
            </a:pPr>
            <a:r>
              <a:rPr lang="ru-RU" dirty="0"/>
              <a:t>в сомнительных случаях лучше «нанести ущерб» немецкому языку, нежели отклониться от подлинника. </a:t>
            </a:r>
          </a:p>
          <a:p>
            <a:pPr marL="285750" indent="-285750">
              <a:buFont typeface="Wingdings" panose="05000000000000000000" pitchFamily="2" charset="2"/>
              <a:buChar char="ü"/>
            </a:pPr>
            <a:r>
              <a:rPr lang="ru-RU" dirty="0"/>
              <a:t>необходимость для переводчика Библии высоких морально-нравственных качеств, отмечая, что не имеющие его не смогут переводить верно.</a:t>
            </a:r>
          </a:p>
          <a:p>
            <a:pPr marL="285750" indent="-285750">
              <a:buFont typeface="Wingdings" panose="05000000000000000000" pitchFamily="2" charset="2"/>
              <a:buChar char="ü"/>
            </a:pPr>
            <a:endParaRPr lang="ru-RU" dirty="0"/>
          </a:p>
          <a:p>
            <a:r>
              <a:rPr lang="ru-RU" dirty="0"/>
              <a:t>Англия. Джон </a:t>
            </a:r>
            <a:r>
              <a:rPr lang="ru-RU" dirty="0" err="1"/>
              <a:t>Уиклиф</a:t>
            </a:r>
            <a:r>
              <a:rPr lang="ru-RU" dirty="0"/>
              <a:t> (14 в.) и Уильям </a:t>
            </a:r>
            <a:r>
              <a:rPr lang="ru-RU" dirty="0" err="1"/>
              <a:t>Тиндейл</a:t>
            </a:r>
            <a:r>
              <a:rPr lang="ru-RU" dirty="0"/>
              <a:t>. Библия Короля Иакова (1611 г.)</a:t>
            </a:r>
          </a:p>
          <a:p>
            <a:r>
              <a:rPr lang="ru-RU" dirty="0"/>
              <a:t>При переводе, с одной стороны, отсутствует чрезмерная щепетильность крайних протестантов-пуритан, отказывающихся даже от использования уже вошедших в английский слов и понятий, а с другой – избегается «нарочитая темнота папистов», засоряющих текст непонятными словами и выражениями, вследствие чего, даже будучи вынужденными переводить Библию, они передают ее языком, препятствующим доступности и пониманию Слова Божия.</a:t>
            </a:r>
          </a:p>
        </p:txBody>
      </p:sp>
    </p:spTree>
    <p:extLst>
      <p:ext uri="{BB962C8B-B14F-4D97-AF65-F5344CB8AC3E}">
        <p14:creationId xmlns:p14="http://schemas.microsoft.com/office/powerpoint/2010/main" val="1804011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F2163-0DB5-A30E-5EFB-398D824034F3}"/>
              </a:ext>
            </a:extLst>
          </p:cNvPr>
          <p:cNvSpPr txBox="1"/>
          <p:nvPr/>
        </p:nvSpPr>
        <p:spPr>
          <a:xfrm>
            <a:off x="836526" y="1008241"/>
            <a:ext cx="7322736" cy="369332"/>
          </a:xfrm>
          <a:prstGeom prst="rect">
            <a:avLst/>
          </a:prstGeom>
          <a:noFill/>
        </p:spPr>
        <p:txBody>
          <a:bodyPr wrap="square">
            <a:spAutoFit/>
          </a:bodyPr>
          <a:lstStyle/>
          <a:p>
            <a:r>
              <a:rPr lang="ru-RU" sz="1800" b="1" i="0" u="none" strike="noStrike" baseline="0" dirty="0">
                <a:solidFill>
                  <a:srgbClr val="000000"/>
                </a:solidFill>
                <a:latin typeface="PT Astra Serif"/>
              </a:rPr>
              <a:t>Начало Нового времени. Классицистический перевод. </a:t>
            </a:r>
            <a:endParaRPr lang="ru-RU" dirty="0"/>
          </a:p>
        </p:txBody>
      </p:sp>
      <p:sp>
        <p:nvSpPr>
          <p:cNvPr id="4" name="TextBox 3">
            <a:extLst>
              <a:ext uri="{FF2B5EF4-FFF2-40B4-BE49-F238E27FC236}">
                <a16:creationId xmlns:a16="http://schemas.microsoft.com/office/drawing/2014/main" id="{17874799-0AA2-C325-A00B-483D613C9EF1}"/>
              </a:ext>
            </a:extLst>
          </p:cNvPr>
          <p:cNvSpPr txBox="1"/>
          <p:nvPr/>
        </p:nvSpPr>
        <p:spPr>
          <a:xfrm>
            <a:off x="836526" y="1768510"/>
            <a:ext cx="9714243" cy="2862322"/>
          </a:xfrm>
          <a:prstGeom prst="rect">
            <a:avLst/>
          </a:prstGeom>
          <a:noFill/>
        </p:spPr>
        <p:txBody>
          <a:bodyPr wrap="square" rtlCol="0">
            <a:spAutoFit/>
          </a:bodyPr>
          <a:lstStyle/>
          <a:p>
            <a:r>
              <a:rPr lang="ru-RU" sz="2000" dirty="0"/>
              <a:t>17-18 </a:t>
            </a:r>
            <a:r>
              <a:rPr lang="ru-RU" sz="2000" dirty="0" err="1"/>
              <a:t>вв</a:t>
            </a:r>
            <a:endParaRPr lang="ru-RU" sz="2000" dirty="0"/>
          </a:p>
          <a:p>
            <a:r>
              <a:rPr lang="ru-RU" sz="2000" dirty="0"/>
              <a:t>В центре - рационалистически понимаемый идеал, который носил вневременной характер и, по сравнению с которым оценивались произведения искусства.</a:t>
            </a:r>
          </a:p>
          <a:p>
            <a:endParaRPr lang="ru-RU" sz="2000" dirty="0"/>
          </a:p>
          <a:p>
            <a:r>
              <a:rPr lang="ru-RU" sz="2000" dirty="0"/>
              <a:t>Идеал – античные произведения</a:t>
            </a:r>
          </a:p>
          <a:p>
            <a:endParaRPr lang="ru-RU" sz="2000" dirty="0"/>
          </a:p>
          <a:p>
            <a:r>
              <a:rPr lang="ru-RU" sz="2000" dirty="0"/>
              <a:t>Переводческая стратегия: в случае неполного соответствия исходного текста идеалу, в него вносились поправки и изменения с целью приблизить к нему текст.</a:t>
            </a:r>
          </a:p>
        </p:txBody>
      </p:sp>
    </p:spTree>
    <p:extLst>
      <p:ext uri="{BB962C8B-B14F-4D97-AF65-F5344CB8AC3E}">
        <p14:creationId xmlns:p14="http://schemas.microsoft.com/office/powerpoint/2010/main" val="187093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838F1D-3746-3463-20BB-795C38D1DE3E}"/>
              </a:ext>
            </a:extLst>
          </p:cNvPr>
          <p:cNvSpPr txBox="1"/>
          <p:nvPr/>
        </p:nvSpPr>
        <p:spPr>
          <a:xfrm>
            <a:off x="2790092" y="1678075"/>
            <a:ext cx="6611815"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ru-RU" sz="4000" dirty="0"/>
              <a:t>История перевода</a:t>
            </a:r>
          </a:p>
        </p:txBody>
      </p:sp>
    </p:spTree>
    <p:extLst>
      <p:ext uri="{BB962C8B-B14F-4D97-AF65-F5344CB8AC3E}">
        <p14:creationId xmlns:p14="http://schemas.microsoft.com/office/powerpoint/2010/main" val="2936517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FD2BE2-AE2E-A8FF-113A-96F05680EB0D}"/>
              </a:ext>
            </a:extLst>
          </p:cNvPr>
          <p:cNvSpPr txBox="1"/>
          <p:nvPr/>
        </p:nvSpPr>
        <p:spPr>
          <a:xfrm>
            <a:off x="5941090" y="1059007"/>
            <a:ext cx="5132194" cy="707886"/>
          </a:xfrm>
          <a:prstGeom prst="rect">
            <a:avLst/>
          </a:prstGeom>
          <a:noFill/>
        </p:spPr>
        <p:txBody>
          <a:bodyPr wrap="square">
            <a:spAutoFit/>
          </a:bodyPr>
          <a:lstStyle/>
          <a:p>
            <a:r>
              <a:rPr lang="fr-FR" sz="2000" b="0" i="0" dirty="0">
                <a:solidFill>
                  <a:srgbClr val="333333"/>
                </a:solidFill>
                <a:effectLst/>
                <a:latin typeface="Times New Roman" panose="02020603050405020304" pitchFamily="18" charset="0"/>
                <a:cs typeface="Times New Roman" panose="02020603050405020304" pitchFamily="18" charset="0"/>
              </a:rPr>
              <a:t>Demeure; il faut choisir, et passer à l’instant</a:t>
            </a:r>
            <a:br>
              <a:rPr lang="fr-FR" sz="2000" dirty="0">
                <a:latin typeface="Times New Roman" panose="02020603050405020304" pitchFamily="18" charset="0"/>
                <a:cs typeface="Times New Roman" panose="02020603050405020304" pitchFamily="18" charset="0"/>
              </a:rPr>
            </a:br>
            <a:r>
              <a:rPr lang="fr-FR" sz="2000" b="0" i="0" dirty="0">
                <a:solidFill>
                  <a:srgbClr val="333333"/>
                </a:solidFill>
                <a:effectLst/>
                <a:latin typeface="Times New Roman" panose="02020603050405020304" pitchFamily="18" charset="0"/>
                <a:cs typeface="Times New Roman" panose="02020603050405020304" pitchFamily="18" charset="0"/>
              </a:rPr>
              <a:t>De la vie à la mort, ou de l’être au néant</a:t>
            </a:r>
            <a:endParaRPr lang="ru-RU"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9D63425-597E-A6BA-6ACC-76DDC0DC983E}"/>
              </a:ext>
            </a:extLst>
          </p:cNvPr>
          <p:cNvSpPr txBox="1"/>
          <p:nvPr/>
        </p:nvSpPr>
        <p:spPr>
          <a:xfrm>
            <a:off x="5941090" y="1973407"/>
            <a:ext cx="5222629" cy="1015663"/>
          </a:xfrm>
          <a:prstGeom prst="rect">
            <a:avLst/>
          </a:prstGeom>
          <a:noFill/>
        </p:spPr>
        <p:txBody>
          <a:bodyPr wrap="square">
            <a:spAutoFit/>
          </a:bodyPr>
          <a:lstStyle/>
          <a:p>
            <a:r>
              <a:rPr lang="ru-RU" sz="2000" dirty="0">
                <a:latin typeface="Times New Roman" panose="02020603050405020304" pitchFamily="18" charset="0"/>
                <a:cs typeface="Times New Roman" panose="02020603050405020304" pitchFamily="18" charset="0"/>
              </a:rPr>
              <a:t>Остается; нужно выбирать и переходить в момент от жизни к смерти или от бытия к небытию</a:t>
            </a:r>
          </a:p>
        </p:txBody>
      </p:sp>
      <p:sp>
        <p:nvSpPr>
          <p:cNvPr id="7" name="TextBox 6">
            <a:extLst>
              <a:ext uri="{FF2B5EF4-FFF2-40B4-BE49-F238E27FC236}">
                <a16:creationId xmlns:a16="http://schemas.microsoft.com/office/drawing/2014/main" id="{28F2AA02-8567-7206-E92E-DF171D35BF9D}"/>
              </a:ext>
            </a:extLst>
          </p:cNvPr>
          <p:cNvSpPr txBox="1"/>
          <p:nvPr/>
        </p:nvSpPr>
        <p:spPr>
          <a:xfrm>
            <a:off x="5941090" y="3075057"/>
            <a:ext cx="5222629" cy="707886"/>
          </a:xfrm>
          <a:prstGeom prst="rect">
            <a:avLst/>
          </a:prstGeom>
          <a:noFill/>
        </p:spPr>
        <p:txBody>
          <a:bodyPr wrap="square">
            <a:spAutoFit/>
          </a:bodyPr>
          <a:lstStyle/>
          <a:p>
            <a:r>
              <a:rPr lang="en-US" sz="2000" b="0" i="0" dirty="0">
                <a:solidFill>
                  <a:srgbClr val="333333"/>
                </a:solidFill>
                <a:effectLst/>
                <a:latin typeface="Times New Roman" panose="02020603050405020304" pitchFamily="18" charset="0"/>
                <a:cs typeface="Times New Roman" panose="02020603050405020304" pitchFamily="18" charset="0"/>
              </a:rPr>
              <a:t>To be, or not to be—that is the question :</a:t>
            </a:r>
            <a:br>
              <a:rPr lang="en-US" sz="2000" dirty="0">
                <a:latin typeface="Times New Roman" panose="02020603050405020304" pitchFamily="18" charset="0"/>
                <a:cs typeface="Times New Roman" panose="02020603050405020304" pitchFamily="18" charset="0"/>
              </a:rPr>
            </a:br>
            <a:r>
              <a:rPr lang="en-US" sz="2000" b="0" i="0" dirty="0">
                <a:solidFill>
                  <a:srgbClr val="333333"/>
                </a:solidFill>
                <a:effectLst/>
                <a:latin typeface="Times New Roman" panose="02020603050405020304" pitchFamily="18" charset="0"/>
                <a:cs typeface="Times New Roman" panose="02020603050405020304" pitchFamily="18" charset="0"/>
              </a:rPr>
              <a:t>Whether ‘tis nobler in the mind to suffer</a:t>
            </a:r>
            <a:endParaRPr lang="ru-RU"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36C689E-6B0B-B63A-9547-11B77D7FBE2B}"/>
              </a:ext>
            </a:extLst>
          </p:cNvPr>
          <p:cNvSpPr txBox="1"/>
          <p:nvPr/>
        </p:nvSpPr>
        <p:spPr>
          <a:xfrm>
            <a:off x="5941090" y="4009781"/>
            <a:ext cx="5805433" cy="707886"/>
          </a:xfrm>
          <a:prstGeom prst="rect">
            <a:avLst/>
          </a:prstGeom>
          <a:noFill/>
        </p:spPr>
        <p:txBody>
          <a:bodyPr wrap="square">
            <a:spAutoFit/>
          </a:bodyPr>
          <a:lstStyle/>
          <a:p>
            <a:r>
              <a:rPr lang="ru-RU" sz="2000" dirty="0">
                <a:latin typeface="Times New Roman" panose="02020603050405020304" pitchFamily="18" charset="0"/>
                <a:cs typeface="Times New Roman" panose="02020603050405020304" pitchFamily="18" charset="0"/>
              </a:rPr>
              <a:t>Быть или не быть — вот в чем вопрос: </a:t>
            </a:r>
          </a:p>
          <a:p>
            <a:r>
              <a:rPr lang="ru-RU" sz="2000" dirty="0">
                <a:latin typeface="Times New Roman" panose="02020603050405020304" pitchFamily="18" charset="0"/>
                <a:cs typeface="Times New Roman" panose="02020603050405020304" pitchFamily="18" charset="0"/>
              </a:rPr>
              <a:t>что благороднее с точки зрения разума - страдать?</a:t>
            </a:r>
          </a:p>
        </p:txBody>
      </p:sp>
      <p:sp>
        <p:nvSpPr>
          <p:cNvPr id="11" name="TextBox 10">
            <a:extLst>
              <a:ext uri="{FF2B5EF4-FFF2-40B4-BE49-F238E27FC236}">
                <a16:creationId xmlns:a16="http://schemas.microsoft.com/office/drawing/2014/main" id="{745CDFCC-34FD-DA8A-DF54-FA934A964FF7}"/>
              </a:ext>
            </a:extLst>
          </p:cNvPr>
          <p:cNvSpPr txBox="1"/>
          <p:nvPr/>
        </p:nvSpPr>
        <p:spPr>
          <a:xfrm>
            <a:off x="5941090" y="4944505"/>
            <a:ext cx="5805433" cy="707886"/>
          </a:xfrm>
          <a:prstGeom prst="rect">
            <a:avLst/>
          </a:prstGeom>
          <a:noFill/>
        </p:spPr>
        <p:txBody>
          <a:bodyPr wrap="square">
            <a:spAutoFit/>
          </a:bodyPr>
          <a:lstStyle/>
          <a:p>
            <a:r>
              <a:rPr lang="ru-RU" sz="2000" b="0" i="0" dirty="0">
                <a:solidFill>
                  <a:srgbClr val="3C3C3C"/>
                </a:solidFill>
                <a:effectLst/>
                <a:latin typeface="Times New Roman" panose="02020603050405020304" pitchFamily="18" charset="0"/>
                <a:cs typeface="Times New Roman" panose="02020603050405020304" pitchFamily="18" charset="0"/>
              </a:rPr>
              <a:t>Быть или не быть, вот в чем вопрос. Достойно ль</a:t>
            </a:r>
            <a:br>
              <a:rPr lang="ru-RU" sz="2000" dirty="0">
                <a:latin typeface="Times New Roman" panose="02020603050405020304" pitchFamily="18" charset="0"/>
                <a:cs typeface="Times New Roman" panose="02020603050405020304" pitchFamily="18" charset="0"/>
              </a:rPr>
            </a:br>
            <a:r>
              <a:rPr lang="ru-RU" sz="2000" b="0" i="0" dirty="0">
                <a:solidFill>
                  <a:srgbClr val="3C3C3C"/>
                </a:solidFill>
                <a:effectLst/>
                <a:latin typeface="Times New Roman" panose="02020603050405020304" pitchFamily="18" charset="0"/>
                <a:cs typeface="Times New Roman" panose="02020603050405020304" pitchFamily="18" charset="0"/>
              </a:rPr>
              <a:t>Смиряться под ударами судьбы...</a:t>
            </a:r>
            <a:endParaRPr lang="ru-RU"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6FC0711-49BD-469C-9F66-8DD2E0B43C6C}"/>
              </a:ext>
            </a:extLst>
          </p:cNvPr>
          <p:cNvSpPr txBox="1"/>
          <p:nvPr/>
        </p:nvSpPr>
        <p:spPr>
          <a:xfrm>
            <a:off x="3275763" y="918330"/>
            <a:ext cx="2411604" cy="39703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dirty="0"/>
              <a:t>Вольтер (1694, Париж, Королевство Франция — 30 мая 1778, там же) — французский писатель и философ, один из главных представителей просветительской мысли XVIII века; поэт, прозаик, сатирик, трагик, историк и публицист.</a:t>
            </a:r>
          </a:p>
        </p:txBody>
      </p:sp>
      <p:pic>
        <p:nvPicPr>
          <p:cNvPr id="14" name="Рисунок 13">
            <a:extLst>
              <a:ext uri="{FF2B5EF4-FFF2-40B4-BE49-F238E27FC236}">
                <a16:creationId xmlns:a16="http://schemas.microsoft.com/office/drawing/2014/main" id="{050EC80E-280C-456B-54B5-9F3FD13C63A1}"/>
              </a:ext>
            </a:extLst>
          </p:cNvPr>
          <p:cNvPicPr>
            <a:picLocks noChangeAspect="1"/>
          </p:cNvPicPr>
          <p:nvPr/>
        </p:nvPicPr>
        <p:blipFill>
          <a:blip r:embed="rId2"/>
          <a:stretch>
            <a:fillRect/>
          </a:stretch>
        </p:blipFill>
        <p:spPr>
          <a:xfrm>
            <a:off x="16747" y="0"/>
            <a:ext cx="2886075" cy="3581400"/>
          </a:xfrm>
          <a:prstGeom prst="rect">
            <a:avLst/>
          </a:prstGeom>
        </p:spPr>
      </p:pic>
      <p:sp>
        <p:nvSpPr>
          <p:cNvPr id="18" name="TextBox 17">
            <a:extLst>
              <a:ext uri="{FF2B5EF4-FFF2-40B4-BE49-F238E27FC236}">
                <a16:creationId xmlns:a16="http://schemas.microsoft.com/office/drawing/2014/main" id="{5AA49919-9DFA-64D2-59A2-E85E6F32A9F3}"/>
              </a:ext>
            </a:extLst>
          </p:cNvPr>
          <p:cNvSpPr txBox="1"/>
          <p:nvPr/>
        </p:nvSpPr>
        <p:spPr>
          <a:xfrm>
            <a:off x="54846" y="3651843"/>
            <a:ext cx="2809875" cy="2585323"/>
          </a:xfrm>
          <a:prstGeom prst="rect">
            <a:avLst/>
          </a:prstGeom>
          <a:noFill/>
        </p:spPr>
        <p:txBody>
          <a:bodyPr wrap="square">
            <a:spAutoFit/>
          </a:bodyPr>
          <a:lstStyle/>
          <a:p>
            <a:r>
              <a:rPr lang="ru-RU" dirty="0"/>
              <a:t>Это грубая и варварская пьеса, которую не поддержало бы самое подлое население Франции и Италии. [...] Можно подумать, что эта работа - плод воображения пьяного дикаря</a:t>
            </a:r>
          </a:p>
        </p:txBody>
      </p:sp>
    </p:spTree>
    <p:extLst>
      <p:ext uri="{BB962C8B-B14F-4D97-AF65-F5344CB8AC3E}">
        <p14:creationId xmlns:p14="http://schemas.microsoft.com/office/powerpoint/2010/main" val="1506351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0F2163-0DB5-A30E-5EFB-398D824034F3}"/>
              </a:ext>
            </a:extLst>
          </p:cNvPr>
          <p:cNvSpPr txBox="1"/>
          <p:nvPr/>
        </p:nvSpPr>
        <p:spPr>
          <a:xfrm>
            <a:off x="836526" y="1008241"/>
            <a:ext cx="7322736" cy="369332"/>
          </a:xfrm>
          <a:prstGeom prst="rect">
            <a:avLst/>
          </a:prstGeom>
          <a:noFill/>
        </p:spPr>
        <p:txBody>
          <a:bodyPr wrap="square">
            <a:spAutoFit/>
          </a:bodyPr>
          <a:lstStyle/>
          <a:p>
            <a:r>
              <a:rPr lang="ru-RU" sz="1800" b="1" i="0" u="none" strike="noStrike" baseline="0" dirty="0">
                <a:solidFill>
                  <a:srgbClr val="000000"/>
                </a:solidFill>
                <a:latin typeface="PT Astra Serif"/>
              </a:rPr>
              <a:t>Романтизм и проблемы перевода</a:t>
            </a:r>
            <a:endParaRPr lang="ru-RU" dirty="0"/>
          </a:p>
        </p:txBody>
      </p:sp>
      <p:sp>
        <p:nvSpPr>
          <p:cNvPr id="4" name="TextBox 3">
            <a:extLst>
              <a:ext uri="{FF2B5EF4-FFF2-40B4-BE49-F238E27FC236}">
                <a16:creationId xmlns:a16="http://schemas.microsoft.com/office/drawing/2014/main" id="{17874799-0AA2-C325-A00B-483D613C9EF1}"/>
              </a:ext>
            </a:extLst>
          </p:cNvPr>
          <p:cNvSpPr txBox="1"/>
          <p:nvPr/>
        </p:nvSpPr>
        <p:spPr>
          <a:xfrm>
            <a:off x="836526" y="1768510"/>
            <a:ext cx="9714243" cy="3785652"/>
          </a:xfrm>
          <a:prstGeom prst="rect">
            <a:avLst/>
          </a:prstGeom>
          <a:noFill/>
        </p:spPr>
        <p:txBody>
          <a:bodyPr wrap="square" rtlCol="0">
            <a:spAutoFit/>
          </a:bodyPr>
          <a:lstStyle/>
          <a:p>
            <a:r>
              <a:rPr lang="ru-RU" sz="2000" dirty="0"/>
              <a:t>Конец XVIII в. в Германии; в других странах в первой четверти XIX в.</a:t>
            </a:r>
          </a:p>
          <a:p>
            <a:r>
              <a:rPr lang="ru-RU" sz="2000" dirty="0"/>
              <a:t>Фридрих и Август Шлегели.</a:t>
            </a:r>
          </a:p>
          <a:p>
            <a:endParaRPr lang="ru-RU" sz="2000" dirty="0"/>
          </a:p>
          <a:p>
            <a:r>
              <a:rPr lang="ru-RU" sz="2000" dirty="0"/>
              <a:t>Немецкий романтик А.В. Шлегель (1767—1845) выступил в статье «Нечто о Вильяме Шекспире по поводу Вильгельма Мейстера» (журн. «</a:t>
            </a:r>
            <a:r>
              <a:rPr lang="ru-RU" sz="2000" dirty="0" err="1"/>
              <a:t>Horen</a:t>
            </a:r>
            <a:r>
              <a:rPr lang="ru-RU" sz="2000" dirty="0"/>
              <a:t>», 1796) с критикой прозаических переводов английского драматурга на немецкий. </a:t>
            </a:r>
          </a:p>
          <a:p>
            <a:endParaRPr lang="ru-RU" sz="2000" dirty="0"/>
          </a:p>
          <a:p>
            <a:r>
              <a:rPr lang="ru-RU" sz="2000" dirty="0"/>
              <a:t>Шлегель указал на недостатки прозаических и вольных переводов, обосновал непозволительность такого непочтительного обхождения с творческим наследием великого поэта, доказал необходимость создания не только точного и полного, но прежде всего </a:t>
            </a:r>
            <a:r>
              <a:rPr lang="ru-RU" sz="2000" b="1" dirty="0"/>
              <a:t>поэтического перевода</a:t>
            </a:r>
            <a:r>
              <a:rPr lang="ru-RU" sz="2000" dirty="0"/>
              <a:t> пьес Шекспира. </a:t>
            </a:r>
          </a:p>
          <a:p>
            <a:endParaRPr lang="ru-RU" sz="2000" dirty="0"/>
          </a:p>
        </p:txBody>
      </p:sp>
    </p:spTree>
    <p:extLst>
      <p:ext uri="{BB962C8B-B14F-4D97-AF65-F5344CB8AC3E}">
        <p14:creationId xmlns:p14="http://schemas.microsoft.com/office/powerpoint/2010/main" val="260886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F75C17-A945-3DC6-04CD-A764EA641670}"/>
              </a:ext>
            </a:extLst>
          </p:cNvPr>
          <p:cNvSpPr txBox="1"/>
          <p:nvPr/>
        </p:nvSpPr>
        <p:spPr>
          <a:xfrm>
            <a:off x="763675" y="1085222"/>
            <a:ext cx="10520624" cy="2554545"/>
          </a:xfrm>
          <a:prstGeom prst="rect">
            <a:avLst/>
          </a:prstGeom>
          <a:noFill/>
        </p:spPr>
        <p:txBody>
          <a:bodyPr wrap="square" rtlCol="0">
            <a:spAutoFit/>
          </a:bodyPr>
          <a:lstStyle/>
          <a:p>
            <a:r>
              <a:rPr lang="ru-RU" sz="2000" dirty="0"/>
              <a:t>Идеал романтиков носил не рационалистический, а интуитивный характер, открывающийся в субъективном прозрении.</a:t>
            </a:r>
          </a:p>
          <a:p>
            <a:endParaRPr lang="ru-RU" sz="2000" dirty="0"/>
          </a:p>
          <a:p>
            <a:r>
              <a:rPr lang="ru-RU" sz="2000" dirty="0"/>
              <a:t>Йенские романтики - группа деятелей романтического движения, оформившаяся в 1796 году в университетском городе Йена: братья Август Вильгельм и Фридрих Шлегели, Людвиг Тик, Новалис.</a:t>
            </a:r>
          </a:p>
          <a:p>
            <a:endParaRPr lang="ru-RU" sz="2000" dirty="0"/>
          </a:p>
          <a:p>
            <a:r>
              <a:rPr lang="ru-RU" sz="2000" dirty="0"/>
              <a:t>Полной свободы для художника!</a:t>
            </a:r>
          </a:p>
        </p:txBody>
      </p:sp>
    </p:spTree>
    <p:extLst>
      <p:ext uri="{BB962C8B-B14F-4D97-AF65-F5344CB8AC3E}">
        <p14:creationId xmlns:p14="http://schemas.microsoft.com/office/powerpoint/2010/main" val="10881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F75C17-A945-3DC6-04CD-A764EA641670}"/>
              </a:ext>
            </a:extLst>
          </p:cNvPr>
          <p:cNvSpPr txBox="1"/>
          <p:nvPr/>
        </p:nvSpPr>
        <p:spPr>
          <a:xfrm>
            <a:off x="358391" y="305068"/>
            <a:ext cx="11475218" cy="62478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t>Новалис: «Перевод бывает или грамматическим, или же он изменяет произведение, или же он претворяет произведение в миф. Мифотворческие переводы суть переводы в самом высоком смысле. Они передают чистую идеальную сущность индивидуального художественного произведения. Они передают нам не реальное произведение, но идеал его.</a:t>
            </a:r>
          </a:p>
          <a:p>
            <a:endParaRPr lang="ru-RU" sz="2000" dirty="0"/>
          </a:p>
          <a:p>
            <a:r>
              <a:rPr lang="ru-RU" sz="2000" dirty="0"/>
              <a:t>Для этого нужен человек, в сознании которого полностью соединились поэзия и философия.</a:t>
            </a:r>
          </a:p>
          <a:p>
            <a:r>
              <a:rPr lang="ru-RU" sz="2000" dirty="0"/>
              <a:t> </a:t>
            </a:r>
          </a:p>
          <a:p>
            <a:r>
              <a:rPr lang="ru-RU" sz="2000" dirty="0"/>
              <a:t>Грамматические переводы суть переводы в обыкновенном значении термина. Для них требуется большая ученость, но способности только дискурсивные.</a:t>
            </a:r>
          </a:p>
          <a:p>
            <a:endParaRPr lang="ru-RU" sz="2000" dirty="0"/>
          </a:p>
          <a:p>
            <a:r>
              <a:rPr lang="ru-RU" sz="2000" dirty="0"/>
              <a:t>Для переводов‑переделок, если они хотят быть удачными, нужен высокий поэтический талант. Иначе они легко впадают в пародийность, как, например, перевод Гомера ямбами у Бюргера, перевод Гомера у Попа или все французские переводы, вместе взятые.</a:t>
            </a:r>
          </a:p>
          <a:p>
            <a:endParaRPr lang="ru-RU" sz="2000" dirty="0"/>
          </a:p>
          <a:p>
            <a:r>
              <a:rPr lang="ru-RU" sz="2000" dirty="0"/>
              <a:t>Настоящий переводчик этого направления должен быть поэтом на деле, должен передавать идею целого и так и иначе. Он должен быть поэтом поэта, и поэт должен у него сразу говорить и по‑своему и так, как этого хочет переводчик. В сходных отношениях состоит гений человечества с отдельным человеком.</a:t>
            </a:r>
          </a:p>
          <a:p>
            <a:endParaRPr lang="ru-RU" sz="2000" dirty="0"/>
          </a:p>
          <a:p>
            <a:r>
              <a:rPr lang="ru-RU" sz="2000" dirty="0"/>
              <a:t>Не только книги, все можно переводить одним из трех способов, описанных мною</a:t>
            </a:r>
          </a:p>
        </p:txBody>
      </p:sp>
    </p:spTree>
    <p:extLst>
      <p:ext uri="{BB962C8B-B14F-4D97-AF65-F5344CB8AC3E}">
        <p14:creationId xmlns:p14="http://schemas.microsoft.com/office/powerpoint/2010/main" val="961589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39C72-31E8-9208-41B5-12B0F051CFCE}"/>
              </a:ext>
            </a:extLst>
          </p:cNvPr>
          <p:cNvSpPr txBox="1"/>
          <p:nvPr/>
        </p:nvSpPr>
        <p:spPr>
          <a:xfrm>
            <a:off x="753625" y="874454"/>
            <a:ext cx="11063235" cy="2554545"/>
          </a:xfrm>
          <a:prstGeom prst="rect">
            <a:avLst/>
          </a:prstGeom>
          <a:noFill/>
        </p:spPr>
        <p:txBody>
          <a:bodyPr wrap="square">
            <a:spAutoFit/>
          </a:bodyPr>
          <a:lstStyle/>
          <a:p>
            <a:r>
              <a:rPr lang="ru-RU" sz="2000" dirty="0"/>
              <a:t>В первой половине XIX в. перевод трактуется как герменевтический процесс.</a:t>
            </a:r>
          </a:p>
          <a:p>
            <a:endParaRPr lang="ru-RU" sz="2000" dirty="0"/>
          </a:p>
          <a:p>
            <a:r>
              <a:rPr lang="ru-RU" sz="2000" dirty="0"/>
              <a:t>Новая переводческая концепция была изложена Фридрихом </a:t>
            </a:r>
            <a:r>
              <a:rPr lang="ru-RU" sz="2000" dirty="0" err="1"/>
              <a:t>Шлейермахером</a:t>
            </a:r>
            <a:r>
              <a:rPr lang="ru-RU" sz="2000" dirty="0"/>
              <a:t> в работе «О различных методах перевода» (1813), в которой обосновывается необходимость различного подхода к художественным и специальным (информативным) текстам в переводе.</a:t>
            </a:r>
          </a:p>
          <a:p>
            <a:endParaRPr lang="ru-RU" sz="2000" dirty="0"/>
          </a:p>
          <a:p>
            <a:r>
              <a:rPr lang="ru-RU" sz="2000" dirty="0"/>
              <a:t>Представление о специфичности текста оригинала включает теперь уже два аспекта специфичности: специфически-национальное и специфически-авторское. </a:t>
            </a:r>
          </a:p>
        </p:txBody>
      </p:sp>
      <p:sp>
        <p:nvSpPr>
          <p:cNvPr id="5" name="TextBox 4">
            <a:extLst>
              <a:ext uri="{FF2B5EF4-FFF2-40B4-BE49-F238E27FC236}">
                <a16:creationId xmlns:a16="http://schemas.microsoft.com/office/drawing/2014/main" id="{89F887BA-2CB0-BF9A-CDBA-B0D011AD7378}"/>
              </a:ext>
            </a:extLst>
          </p:cNvPr>
          <p:cNvSpPr txBox="1"/>
          <p:nvPr/>
        </p:nvSpPr>
        <p:spPr>
          <a:xfrm>
            <a:off x="753625" y="3582869"/>
            <a:ext cx="10902462" cy="16312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Либо переводчик оставляет в покое писателя и заставляет читателя двигаться к нему навстречу, либо оставляет в покое читателя, и тогда идти навстречу приходится писателю. Оба пути совершенно различны, следовать можно только одним из них, всячески избегая их смешения, в противном случае результат может оказаться плачевным: писатель и читатель могут вообще не встретиться.</a:t>
            </a:r>
          </a:p>
        </p:txBody>
      </p:sp>
      <p:sp>
        <p:nvSpPr>
          <p:cNvPr id="7" name="TextBox 6">
            <a:extLst>
              <a:ext uri="{FF2B5EF4-FFF2-40B4-BE49-F238E27FC236}">
                <a16:creationId xmlns:a16="http://schemas.microsoft.com/office/drawing/2014/main" id="{3E43E72B-B196-482B-AC1B-30D19C3669E8}"/>
              </a:ext>
            </a:extLst>
          </p:cNvPr>
          <p:cNvSpPr txBox="1"/>
          <p:nvPr/>
        </p:nvSpPr>
        <p:spPr>
          <a:xfrm>
            <a:off x="753625" y="5367955"/>
            <a:ext cx="10902461" cy="707886"/>
          </a:xfrm>
          <a:prstGeom prst="rect">
            <a:avLst/>
          </a:prstGeom>
          <a:noFill/>
        </p:spPr>
        <p:txBody>
          <a:bodyPr wrap="square">
            <a:spAutoFit/>
          </a:bodyPr>
          <a:lstStyle/>
          <a:p>
            <a:r>
              <a:rPr lang="ru-RU" sz="2000" dirty="0"/>
              <a:t>Верность оригиналу в ущерб родному языку или верность родному языку в ущерб оригиналу?</a:t>
            </a:r>
          </a:p>
        </p:txBody>
      </p:sp>
    </p:spTree>
    <p:extLst>
      <p:ext uri="{BB962C8B-B14F-4D97-AF65-F5344CB8AC3E}">
        <p14:creationId xmlns:p14="http://schemas.microsoft.com/office/powerpoint/2010/main" val="151577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838F1D-3746-3463-20BB-795C38D1DE3E}"/>
              </a:ext>
            </a:extLst>
          </p:cNvPr>
          <p:cNvSpPr txBox="1"/>
          <p:nvPr/>
        </p:nvSpPr>
        <p:spPr>
          <a:xfrm>
            <a:off x="2790092" y="1678075"/>
            <a:ext cx="6611815"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ru-RU" sz="4000" dirty="0"/>
              <a:t>Перевод в России</a:t>
            </a:r>
          </a:p>
        </p:txBody>
      </p:sp>
    </p:spTree>
    <p:extLst>
      <p:ext uri="{BB962C8B-B14F-4D97-AF65-F5344CB8AC3E}">
        <p14:creationId xmlns:p14="http://schemas.microsoft.com/office/powerpoint/2010/main" val="3305511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889FB-8344-16FE-BAB7-82B61A6F8AF2}"/>
              </a:ext>
            </a:extLst>
          </p:cNvPr>
          <p:cNvSpPr txBox="1"/>
          <p:nvPr/>
        </p:nvSpPr>
        <p:spPr>
          <a:xfrm>
            <a:off x="462225" y="1031152"/>
            <a:ext cx="11455119"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latin typeface="Times New Roman" panose="02020603050405020304" pitchFamily="18" charset="0"/>
                <a:cs typeface="Times New Roman" panose="02020603050405020304" pitchFamily="18" charset="0"/>
              </a:rPr>
              <a:t>Киевская русь</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Достаточно обширная литература на старославянском (церковнославянском) языке, главным образом переведенная с греческого.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Корпус переводных произведений, созданных в других славянских землях, прежде всего в Болгарии («</a:t>
            </a:r>
            <a:r>
              <a:rPr lang="ru-RU" sz="2000" dirty="0" err="1">
                <a:latin typeface="Times New Roman" panose="02020603050405020304" pitchFamily="18" charset="0"/>
                <a:cs typeface="Times New Roman" panose="02020603050405020304" pitchFamily="18" charset="0"/>
              </a:rPr>
              <a:t>прияше</a:t>
            </a:r>
            <a:r>
              <a:rPr lang="ru-RU" sz="2000" dirty="0">
                <a:latin typeface="Times New Roman" panose="02020603050405020304" pitchFamily="18" charset="0"/>
                <a:cs typeface="Times New Roman" panose="02020603050405020304" pitchFamily="18" charset="0"/>
              </a:rPr>
              <a:t> святое крещение готово </a:t>
            </a:r>
            <a:r>
              <a:rPr lang="ru-RU" sz="2000" dirty="0" err="1">
                <a:latin typeface="Times New Roman" panose="02020603050405020304" pitchFamily="18" charset="0"/>
                <a:cs typeface="Times New Roman" panose="02020603050405020304" pitchFamily="18" charset="0"/>
              </a:rPr>
              <a:t>имуще</a:t>
            </a:r>
            <a:r>
              <a:rPr lang="ru-RU" sz="2000" dirty="0">
                <a:latin typeface="Times New Roman" panose="02020603050405020304" pitchFamily="18" charset="0"/>
                <a:cs typeface="Times New Roman" panose="02020603050405020304" pitchFamily="18" charset="0"/>
              </a:rPr>
              <a:t> Священное Писание и книги переведены с греческого языка», по выражению одного древнерусского книжника).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С одной стороны, будучи формально иноязычными, книги, написанные по‑церковнославянски, ввиду близости его языку восточных славян, были понятны последним, а с другой – использованием этого языка в его русском изводе (варианте) на Руси в качестве литературного. </a:t>
            </a:r>
          </a:p>
        </p:txBody>
      </p:sp>
      <p:pic>
        <p:nvPicPr>
          <p:cNvPr id="4" name="Рисунок 3">
            <a:extLst>
              <a:ext uri="{FF2B5EF4-FFF2-40B4-BE49-F238E27FC236}">
                <a16:creationId xmlns:a16="http://schemas.microsoft.com/office/drawing/2014/main" id="{2117D76B-4C0E-A70D-FF8F-D32C1458DFA9}"/>
              </a:ext>
            </a:extLst>
          </p:cNvPr>
          <p:cNvPicPr>
            <a:picLocks noChangeAspect="1"/>
          </p:cNvPicPr>
          <p:nvPr/>
        </p:nvPicPr>
        <p:blipFill>
          <a:blip r:embed="rId2"/>
          <a:stretch>
            <a:fillRect/>
          </a:stretch>
        </p:blipFill>
        <p:spPr>
          <a:xfrm>
            <a:off x="347199" y="5022941"/>
            <a:ext cx="11243047" cy="1607814"/>
          </a:xfrm>
          <a:prstGeom prst="rect">
            <a:avLst/>
          </a:prstGeom>
        </p:spPr>
      </p:pic>
    </p:spTree>
    <p:extLst>
      <p:ext uri="{BB962C8B-B14F-4D97-AF65-F5344CB8AC3E}">
        <p14:creationId xmlns:p14="http://schemas.microsoft.com/office/powerpoint/2010/main" val="2092933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889FB-8344-16FE-BAB7-82B61A6F8AF2}"/>
              </a:ext>
            </a:extLst>
          </p:cNvPr>
          <p:cNvSpPr txBox="1"/>
          <p:nvPr/>
        </p:nvSpPr>
        <p:spPr>
          <a:xfrm>
            <a:off x="327102" y="1131636"/>
            <a:ext cx="11455119" cy="44012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latin typeface="Times New Roman" panose="02020603050405020304" pitchFamily="18" charset="0"/>
                <a:cs typeface="Times New Roman" panose="02020603050405020304" pitchFamily="18" charset="0"/>
              </a:rPr>
              <a:t>«Повесть временных лет», большую роль в организации просветительско‑переводческой деятельности сыграл киевский князь Ярослав Мудрый (ум. в 1054 г.), который «</a:t>
            </a:r>
            <a:r>
              <a:rPr lang="ru-RU" sz="2000" dirty="0" err="1">
                <a:latin typeface="Times New Roman" panose="02020603050405020304" pitchFamily="18" charset="0"/>
                <a:cs typeface="Times New Roman" panose="02020603050405020304" pitchFamily="18" charset="0"/>
              </a:rPr>
              <a:t>собра</a:t>
            </a:r>
            <a:r>
              <a:rPr lang="ru-RU" sz="2000" dirty="0">
                <a:latin typeface="Times New Roman" panose="02020603050405020304" pitchFamily="18" charset="0"/>
                <a:cs typeface="Times New Roman" panose="02020603050405020304" pitchFamily="18" charset="0"/>
              </a:rPr>
              <a:t> писце </a:t>
            </a:r>
            <a:r>
              <a:rPr lang="ru-RU" sz="2000" dirty="0" err="1">
                <a:latin typeface="Times New Roman" panose="02020603050405020304" pitchFamily="18" charset="0"/>
                <a:cs typeface="Times New Roman" panose="02020603050405020304" pitchFamily="18" charset="0"/>
              </a:rPr>
              <a:t>многы</a:t>
            </a:r>
            <a:r>
              <a:rPr lang="ru-RU" sz="2000" dirty="0">
                <a:latin typeface="Times New Roman" panose="02020603050405020304" pitchFamily="18" charset="0"/>
                <a:cs typeface="Times New Roman" panose="02020603050405020304" pitchFamily="18" charset="0"/>
              </a:rPr>
              <a:t> и </a:t>
            </a:r>
            <a:r>
              <a:rPr lang="ru-RU" sz="2000" dirty="0" err="1">
                <a:latin typeface="Times New Roman" panose="02020603050405020304" pitchFamily="18" charset="0"/>
                <a:cs typeface="Times New Roman" panose="02020603050405020304" pitchFamily="18" charset="0"/>
              </a:rPr>
              <a:t>прекладаша</a:t>
            </a:r>
            <a:r>
              <a:rPr lang="ru-RU" sz="2000" dirty="0">
                <a:latin typeface="Times New Roman" panose="02020603050405020304" pitchFamily="18" charset="0"/>
                <a:cs typeface="Times New Roman" panose="02020603050405020304" pitchFamily="18" charset="0"/>
              </a:rPr>
              <a:t> от грек на словенское письмо… </a:t>
            </a:r>
            <a:r>
              <a:rPr lang="ru-RU" sz="2000" dirty="0" err="1">
                <a:latin typeface="Times New Roman" panose="02020603050405020304" pitchFamily="18" charset="0"/>
                <a:cs typeface="Times New Roman" panose="02020603050405020304" pitchFamily="18" charset="0"/>
              </a:rPr>
              <a:t>насея</a:t>
            </a:r>
            <a:r>
              <a:rPr lang="ru-RU" sz="2000" dirty="0">
                <a:latin typeface="Times New Roman" panose="02020603050405020304" pitchFamily="18" charset="0"/>
                <a:cs typeface="Times New Roman" panose="02020603050405020304" pitchFamily="18" charset="0"/>
              </a:rPr>
              <a:t> книжными </a:t>
            </a:r>
            <a:r>
              <a:rPr lang="ru-RU" sz="2000" dirty="0" err="1">
                <a:latin typeface="Times New Roman" panose="02020603050405020304" pitchFamily="18" charset="0"/>
                <a:cs typeface="Times New Roman" panose="02020603050405020304" pitchFamily="18" charset="0"/>
              </a:rPr>
              <a:t>словесы</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сьрдца</a:t>
            </a:r>
            <a:r>
              <a:rPr lang="ru-RU" sz="2000" dirty="0">
                <a:latin typeface="Times New Roman" panose="02020603050405020304" pitchFamily="18" charset="0"/>
                <a:cs typeface="Times New Roman" panose="02020603050405020304" pitchFamily="18" charset="0"/>
              </a:rPr>
              <a:t> верных </a:t>
            </a:r>
            <a:r>
              <a:rPr lang="ru-RU" sz="2000" dirty="0" err="1">
                <a:latin typeface="Times New Roman" panose="02020603050405020304" pitchFamily="18" charset="0"/>
                <a:cs typeface="Times New Roman" panose="02020603050405020304" pitchFamily="18" charset="0"/>
              </a:rPr>
              <a:t>людий</a:t>
            </a:r>
            <a:r>
              <a:rPr lang="ru-RU" sz="2000" dirty="0">
                <a:latin typeface="Times New Roman" panose="02020603050405020304" pitchFamily="18" charset="0"/>
                <a:cs typeface="Times New Roman" panose="02020603050405020304" pitchFamily="18" charset="0"/>
              </a:rPr>
              <a:t>»</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Древнерусский переводчик, стремясь </a:t>
            </a:r>
            <a:r>
              <a:rPr lang="ru-RU" sz="2000" b="1" dirty="0">
                <a:latin typeface="Times New Roman" panose="02020603050405020304" pitchFamily="18" charset="0"/>
                <a:cs typeface="Times New Roman" panose="02020603050405020304" pitchFamily="18" charset="0"/>
              </a:rPr>
              <a:t>сделать текст более доступным и понятным </a:t>
            </a:r>
            <a:r>
              <a:rPr lang="ru-RU" sz="2000" dirty="0">
                <a:latin typeface="Times New Roman" panose="02020603050405020304" pitchFamily="18" charset="0"/>
                <a:cs typeface="Times New Roman" panose="02020603050405020304" pitchFamily="18" charset="0"/>
              </a:rPr>
              <a:t>для читателей, в ряде случаев: </a:t>
            </a:r>
          </a:p>
          <a:p>
            <a:endParaRPr lang="ru-RU"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изменял порядок слов по сравнению с греческим текстом, </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вносил в последний отдельные элементы привычного быта, </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распространял описание боевых эпизодов, заменял повествовательную и косвенную речь диалогической формой изложения,</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широко использовал образные средства (метафоры, сравнения и т. п.), отсутствовавшие в греческом тексте, </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применял фразеологические выражения переводящего языка. </a:t>
            </a:r>
          </a:p>
        </p:txBody>
      </p:sp>
    </p:spTree>
    <p:extLst>
      <p:ext uri="{BB962C8B-B14F-4D97-AF65-F5344CB8AC3E}">
        <p14:creationId xmlns:p14="http://schemas.microsoft.com/office/powerpoint/2010/main" val="570302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CEA0C7-709B-B1CF-CCA5-7566A02628A9}"/>
              </a:ext>
            </a:extLst>
          </p:cNvPr>
          <p:cNvSpPr txBox="1"/>
          <p:nvPr/>
        </p:nvSpPr>
        <p:spPr>
          <a:xfrm>
            <a:off x="318197" y="920621"/>
            <a:ext cx="11555605" cy="4708981"/>
          </a:xfrm>
          <a:prstGeom prst="rect">
            <a:avLst/>
          </a:prstGeom>
          <a:noFill/>
        </p:spPr>
        <p:txBody>
          <a:bodyPr wrap="square">
            <a:spAutoFit/>
          </a:bodyPr>
          <a:lstStyle/>
          <a:p>
            <a:r>
              <a:rPr lang="ru-RU" sz="2000" dirty="0"/>
              <a:t>Изменение подхода к технике перевода</a:t>
            </a:r>
          </a:p>
          <a:p>
            <a:endParaRPr lang="ru-RU" sz="2000" dirty="0"/>
          </a:p>
          <a:p>
            <a:r>
              <a:rPr lang="ru-RU" sz="2000" dirty="0"/>
              <a:t>Эмиграция с Балканского полуострова многих церковных и культурных деятелей, спасавшихся от османского нашествия. </a:t>
            </a:r>
          </a:p>
          <a:p>
            <a:endParaRPr lang="ru-RU" sz="2000" dirty="0"/>
          </a:p>
          <a:p>
            <a:r>
              <a:rPr lang="ru-RU" sz="2000" dirty="0"/>
              <a:t>Начиная с XIV столетия московскими митрополитами, причисленными к лику святых, – Алексием (конец XIII в. – 1378 г.), переводившим с греческого Новый Завет и так называемые «учительские послания» (сочинения раннехристианских богословов, признанных «отцами церкви»), и его преемником Киприаном (ум. в 1406 г.), который, как сообщают источники, «</a:t>
            </a:r>
            <a:r>
              <a:rPr lang="ru-RU" sz="2000" dirty="0" err="1"/>
              <a:t>многия</a:t>
            </a:r>
            <a:r>
              <a:rPr lang="ru-RU" sz="2000" dirty="0"/>
              <a:t> </a:t>
            </a:r>
            <a:r>
              <a:rPr lang="ru-RU" sz="2000" dirty="0" err="1"/>
              <a:t>святыя</a:t>
            </a:r>
            <a:r>
              <a:rPr lang="ru-RU" sz="2000" dirty="0"/>
              <a:t> книги с греческого языка на русский язык </a:t>
            </a:r>
            <a:r>
              <a:rPr lang="ru-RU" sz="2000" dirty="0" err="1"/>
              <a:t>преложи</a:t>
            </a:r>
            <a:r>
              <a:rPr lang="ru-RU" sz="2000" dirty="0"/>
              <a:t>». </a:t>
            </a:r>
          </a:p>
          <a:p>
            <a:endParaRPr lang="ru-RU" sz="2000" dirty="0"/>
          </a:p>
          <a:p>
            <a:r>
              <a:rPr lang="ru-RU" sz="2000" dirty="0"/>
              <a:t>В следующем столетии влияние нового подхода к передаче иноязычных текстов сказалось весьма сильно, способствуя утяжелению и архаизации последних, поскольку проводившаяся южнославянскими книжниками реформа мыслилась прежде всего как возвращение к истокам, т. е. к языковым формам, использовавшимся во времена Кирилла и Мефодия. </a:t>
            </a:r>
          </a:p>
        </p:txBody>
      </p:sp>
    </p:spTree>
    <p:extLst>
      <p:ext uri="{BB962C8B-B14F-4D97-AF65-F5344CB8AC3E}">
        <p14:creationId xmlns:p14="http://schemas.microsoft.com/office/powerpoint/2010/main" val="4084497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889FB-8344-16FE-BAB7-82B61A6F8AF2}"/>
              </a:ext>
            </a:extLst>
          </p:cNvPr>
          <p:cNvSpPr txBox="1"/>
          <p:nvPr/>
        </p:nvSpPr>
        <p:spPr>
          <a:xfrm>
            <a:off x="793821" y="920621"/>
            <a:ext cx="8902838" cy="5632311"/>
          </a:xfrm>
          <a:prstGeom prst="rect">
            <a:avLst/>
          </a:prstGeom>
          <a:noFill/>
        </p:spPr>
        <p:txBody>
          <a:bodyPr wrap="square" rtlCol="0">
            <a:spAutoFit/>
          </a:bodyPr>
          <a:lstStyle/>
          <a:p>
            <a:r>
              <a:rPr lang="ru-RU" sz="2000" dirty="0">
                <a:latin typeface="Times New Roman" panose="02020603050405020304" pitchFamily="18" charset="0"/>
                <a:cs typeface="Times New Roman" panose="02020603050405020304" pitchFamily="18" charset="0"/>
              </a:rPr>
              <a:t>Религиозные переводы</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Максим Грек</a:t>
            </a:r>
          </a:p>
          <a:p>
            <a:r>
              <a:rPr lang="ru-RU" sz="2000" dirty="0">
                <a:latin typeface="Times New Roman" panose="02020603050405020304" pitchFamily="18" charset="0"/>
                <a:cs typeface="Times New Roman" panose="02020603050405020304" pitchFamily="18" charset="0"/>
              </a:rPr>
              <a:t>В 1515 году Великий князь Василий III попросил игумена афонского монастыря послать ему монаха Савву для перевода духовных книг. Однако последний был настолько стар, что монахи решили послать вместо него энергичного Максима Грека. Максим не говорил по-русски, но, поскольку монахи ручались за него, отправился в Москву и был встречен там с большой честью.</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Первой большой работой Максима Грека в России был перевод Толковой Псалтири вместе с русскими переводчиками и писцами Дмитрием Герасимовым и Власом Игнатовым, который был одобрен русским духовенством и великим князем. Василий III отклонил его просьбу вернуться домой, Максим продолжал переводить и позже создал княжескую библиотеку и исправил книги для богослужения.</a:t>
            </a:r>
          </a:p>
          <a:p>
            <a:endParaRPr lang="ru-RU" sz="2000" dirty="0">
              <a:latin typeface="Times New Roman" panose="02020603050405020304" pitchFamily="18" charset="0"/>
              <a:cs typeface="Times New Roman" panose="02020603050405020304" pitchFamily="18" charset="0"/>
            </a:endParaRPr>
          </a:p>
          <a:p>
            <a:endParaRPr lang="ru-RU" sz="2000"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C4D78EE6-728E-DA7E-270B-9FE7A597605B}"/>
              </a:ext>
            </a:extLst>
          </p:cNvPr>
          <p:cNvPicPr>
            <a:picLocks noChangeAspect="1"/>
          </p:cNvPicPr>
          <p:nvPr/>
        </p:nvPicPr>
        <p:blipFill>
          <a:blip r:embed="rId2"/>
          <a:stretch>
            <a:fillRect/>
          </a:stretch>
        </p:blipFill>
        <p:spPr>
          <a:xfrm>
            <a:off x="9561462" y="0"/>
            <a:ext cx="2630537" cy="3275763"/>
          </a:xfrm>
          <a:prstGeom prst="rect">
            <a:avLst/>
          </a:prstGeom>
        </p:spPr>
      </p:pic>
    </p:spTree>
    <p:extLst>
      <p:ext uri="{BB962C8B-B14F-4D97-AF65-F5344CB8AC3E}">
        <p14:creationId xmlns:p14="http://schemas.microsoft.com/office/powerpoint/2010/main" val="252188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Рисунок 8">
            <a:extLst>
              <a:ext uri="{FF2B5EF4-FFF2-40B4-BE49-F238E27FC236}">
                <a16:creationId xmlns:a16="http://schemas.microsoft.com/office/drawing/2014/main" id="{DBC3057B-B237-C387-13F4-2287D4A31EE2}"/>
              </a:ext>
            </a:extLst>
          </p:cNvPr>
          <p:cNvPicPr>
            <a:picLocks noChangeAspect="1"/>
          </p:cNvPicPr>
          <p:nvPr/>
        </p:nvPicPr>
        <p:blipFill>
          <a:blip r:embed="rId2"/>
          <a:srcRect l="10976" r="12658"/>
          <a:stretch/>
        </p:blipFill>
        <p:spPr>
          <a:xfrm>
            <a:off x="20" y="10"/>
            <a:ext cx="6044164" cy="6857990"/>
          </a:xfrm>
          <a:prstGeom prst="rect">
            <a:avLst/>
          </a:prstGeom>
        </p:spPr>
      </p:pic>
      <p:sp>
        <p:nvSpPr>
          <p:cNvPr id="7" name="TextBox 6">
            <a:extLst>
              <a:ext uri="{FF2B5EF4-FFF2-40B4-BE49-F238E27FC236}">
                <a16:creationId xmlns:a16="http://schemas.microsoft.com/office/drawing/2014/main" id="{4FC76A98-6F34-E39B-0DA5-9953B5A909D0}"/>
              </a:ext>
            </a:extLst>
          </p:cNvPr>
          <p:cNvSpPr txBox="1"/>
          <p:nvPr/>
        </p:nvSpPr>
        <p:spPr>
          <a:xfrm>
            <a:off x="6717792" y="1307592"/>
            <a:ext cx="4800600" cy="3739896"/>
          </a:xfrm>
          <a:prstGeom prst="rect">
            <a:avLst/>
          </a:prstGeom>
        </p:spPr>
        <p:txBody>
          <a:bodyPr vert="horz" lIns="91440" tIns="45720" rIns="91440" bIns="45720" rtlCol="0">
            <a:noAutofit/>
          </a:bodyPr>
          <a:lstStyle/>
          <a:p>
            <a:pPr indent="-228600">
              <a:lnSpc>
                <a:spcPct val="110000"/>
              </a:lnSpc>
              <a:spcAft>
                <a:spcPts val="600"/>
              </a:spcAft>
              <a:buFont typeface="Arial" panose="020B0604020202020204" pitchFamily="34" charset="0"/>
              <a:buChar char="•"/>
            </a:pPr>
            <a:r>
              <a:rPr lang="en-US" sz="2000" dirty="0" err="1"/>
              <a:t>Южная</a:t>
            </a:r>
            <a:r>
              <a:rPr lang="en-US" sz="2000" dirty="0"/>
              <a:t> </a:t>
            </a:r>
            <a:r>
              <a:rPr lang="en-US" sz="2000" dirty="0" err="1"/>
              <a:t>Месопотамия</a:t>
            </a:r>
            <a:r>
              <a:rPr lang="en-US" sz="2000" dirty="0"/>
              <a:t> с IV </a:t>
            </a:r>
            <a:r>
              <a:rPr lang="en-US" sz="2000" dirty="0" err="1"/>
              <a:t>по</a:t>
            </a:r>
            <a:r>
              <a:rPr lang="en-US" sz="2000" dirty="0"/>
              <a:t> III </a:t>
            </a:r>
            <a:r>
              <a:rPr lang="en-US" sz="2000" dirty="0" err="1"/>
              <a:t>тысячелетие</a:t>
            </a:r>
            <a:r>
              <a:rPr lang="en-US" sz="2000" dirty="0"/>
              <a:t> </a:t>
            </a:r>
            <a:r>
              <a:rPr lang="en-US" sz="2000" dirty="0" err="1"/>
              <a:t>до</a:t>
            </a:r>
            <a:r>
              <a:rPr lang="en-US" sz="2000" dirty="0"/>
              <a:t> н. э. </a:t>
            </a:r>
          </a:p>
          <a:p>
            <a:pPr indent="-228600">
              <a:lnSpc>
                <a:spcPct val="110000"/>
              </a:lnSpc>
              <a:spcAft>
                <a:spcPts val="600"/>
              </a:spcAft>
              <a:buFont typeface="Arial" panose="020B0604020202020204" pitchFamily="34" charset="0"/>
              <a:buChar char="•"/>
            </a:pPr>
            <a:r>
              <a:rPr lang="en-US" sz="2000" dirty="0" err="1"/>
              <a:t>Шумеры</a:t>
            </a:r>
            <a:r>
              <a:rPr lang="en-US" sz="2000" dirty="0"/>
              <a:t> и </a:t>
            </a:r>
            <a:r>
              <a:rPr lang="en-US" sz="2000" dirty="0" err="1"/>
              <a:t>аккады</a:t>
            </a:r>
            <a:r>
              <a:rPr lang="en-US" sz="2000" dirty="0"/>
              <a:t>.</a:t>
            </a:r>
          </a:p>
          <a:p>
            <a:pPr indent="-228600">
              <a:lnSpc>
                <a:spcPct val="110000"/>
              </a:lnSpc>
              <a:spcAft>
                <a:spcPts val="600"/>
              </a:spcAft>
              <a:buFont typeface="Arial" panose="020B0604020202020204" pitchFamily="34" charset="0"/>
              <a:buChar char="•"/>
            </a:pPr>
            <a:r>
              <a:rPr lang="en-US" sz="2000" dirty="0" err="1"/>
              <a:t>Первые</a:t>
            </a:r>
            <a:r>
              <a:rPr lang="en-US" sz="2000" dirty="0"/>
              <a:t> </a:t>
            </a:r>
            <a:r>
              <a:rPr lang="en-US" sz="2000" dirty="0" err="1"/>
              <a:t>шумеро-аккадские</a:t>
            </a:r>
            <a:r>
              <a:rPr lang="en-US" sz="2000" dirty="0"/>
              <a:t> </a:t>
            </a:r>
            <a:r>
              <a:rPr lang="en-US" sz="2000" dirty="0" err="1"/>
              <a:t>словари</a:t>
            </a:r>
            <a:r>
              <a:rPr lang="en-US" sz="2000" dirty="0"/>
              <a:t>, </a:t>
            </a:r>
            <a:r>
              <a:rPr lang="en-US" sz="2000" dirty="0" err="1"/>
              <a:t>учебные</a:t>
            </a:r>
            <a:r>
              <a:rPr lang="en-US" sz="2000" dirty="0"/>
              <a:t> </a:t>
            </a:r>
            <a:r>
              <a:rPr lang="en-US" sz="2000" dirty="0" err="1"/>
              <a:t>руководства</a:t>
            </a:r>
            <a:r>
              <a:rPr lang="en-US" sz="2000" dirty="0"/>
              <a:t> и </a:t>
            </a:r>
            <a:r>
              <a:rPr lang="en-US" sz="2000" dirty="0" err="1"/>
              <a:t>глоссарии</a:t>
            </a:r>
            <a:r>
              <a:rPr lang="en-US" sz="2000" dirty="0"/>
              <a:t>. </a:t>
            </a:r>
          </a:p>
          <a:p>
            <a:pPr indent="-228600">
              <a:lnSpc>
                <a:spcPct val="110000"/>
              </a:lnSpc>
              <a:spcAft>
                <a:spcPts val="600"/>
              </a:spcAft>
              <a:buFont typeface="Arial" panose="020B0604020202020204" pitchFamily="34" charset="0"/>
              <a:buChar char="•"/>
            </a:pPr>
            <a:r>
              <a:rPr lang="en-US" sz="2000" dirty="0"/>
              <a:t>В </a:t>
            </a:r>
            <a:r>
              <a:rPr lang="en-US" sz="2000" dirty="0" err="1"/>
              <a:t>шумерских</a:t>
            </a:r>
            <a:r>
              <a:rPr lang="en-US" sz="2000" dirty="0"/>
              <a:t> </a:t>
            </a:r>
            <a:r>
              <a:rPr lang="en-US" sz="2000" dirty="0" err="1"/>
              <a:t>школах</a:t>
            </a:r>
            <a:r>
              <a:rPr lang="en-US" sz="2000" dirty="0"/>
              <a:t> </a:t>
            </a:r>
            <a:r>
              <a:rPr lang="en-US" sz="2000" dirty="0" err="1"/>
              <a:t>одновременно</a:t>
            </a:r>
            <a:r>
              <a:rPr lang="en-US" sz="2000" dirty="0"/>
              <a:t> с </a:t>
            </a:r>
            <a:r>
              <a:rPr lang="en-US" sz="2000" dirty="0" err="1"/>
              <a:t>тренировкой</a:t>
            </a:r>
            <a:r>
              <a:rPr lang="en-US" sz="2000" dirty="0"/>
              <a:t> </a:t>
            </a:r>
            <a:r>
              <a:rPr lang="en-US" sz="2000" dirty="0" err="1"/>
              <a:t>писцов</a:t>
            </a:r>
            <a:r>
              <a:rPr lang="en-US" sz="2000" dirty="0"/>
              <a:t> </a:t>
            </a:r>
            <a:r>
              <a:rPr lang="en-US" sz="2000" dirty="0" err="1"/>
              <a:t>шли</a:t>
            </a:r>
            <a:r>
              <a:rPr lang="en-US" sz="2000" dirty="0"/>
              <a:t> </a:t>
            </a:r>
            <a:r>
              <a:rPr lang="en-US" sz="2000" dirty="0" err="1"/>
              <a:t>занятия</a:t>
            </a:r>
            <a:r>
              <a:rPr lang="en-US" sz="2000" dirty="0"/>
              <a:t> </a:t>
            </a:r>
            <a:r>
              <a:rPr lang="en-US" sz="2000" dirty="0" err="1"/>
              <a:t>по</a:t>
            </a:r>
            <a:r>
              <a:rPr lang="en-US" sz="2000" dirty="0"/>
              <a:t> </a:t>
            </a:r>
            <a:r>
              <a:rPr lang="en-US" sz="2000" dirty="0" err="1"/>
              <a:t>обучению</a:t>
            </a:r>
            <a:r>
              <a:rPr lang="en-US" sz="2000" dirty="0"/>
              <a:t> </a:t>
            </a:r>
            <a:r>
              <a:rPr lang="en-US" sz="2000" dirty="0" err="1"/>
              <a:t>переводчиков</a:t>
            </a:r>
            <a:r>
              <a:rPr lang="en-US" sz="2000" dirty="0"/>
              <a:t>. </a:t>
            </a:r>
            <a:r>
              <a:rPr lang="en-US" sz="2000" dirty="0" err="1"/>
              <a:t>Для</a:t>
            </a:r>
            <a:r>
              <a:rPr lang="en-US" sz="2000" dirty="0"/>
              <a:t> </a:t>
            </a:r>
            <a:r>
              <a:rPr lang="en-US" sz="2000" dirty="0" err="1"/>
              <a:t>дидактических</a:t>
            </a:r>
            <a:r>
              <a:rPr lang="en-US" sz="2000" dirty="0"/>
              <a:t> </a:t>
            </a:r>
            <a:r>
              <a:rPr lang="en-US" sz="2000" dirty="0" err="1"/>
              <a:t>тренировочных</a:t>
            </a:r>
            <a:r>
              <a:rPr lang="en-US" sz="2000" dirty="0"/>
              <a:t> </a:t>
            </a:r>
            <a:r>
              <a:rPr lang="en-US" sz="2000" dirty="0" err="1"/>
              <a:t>материалов</a:t>
            </a:r>
            <a:r>
              <a:rPr lang="en-US" sz="2000" dirty="0"/>
              <a:t> </a:t>
            </a:r>
            <a:r>
              <a:rPr lang="en-US" sz="2000" dirty="0" err="1"/>
              <a:t>брались</a:t>
            </a:r>
            <a:r>
              <a:rPr lang="en-US" sz="2000" dirty="0"/>
              <a:t> </a:t>
            </a:r>
            <a:r>
              <a:rPr lang="en-US" sz="2000" dirty="0" err="1"/>
              <a:t>трёх</a:t>
            </a:r>
            <a:r>
              <a:rPr lang="en-US" sz="2000" dirty="0"/>
              <a:t>- и </a:t>
            </a:r>
            <a:r>
              <a:rPr lang="en-US" sz="2000" dirty="0" err="1"/>
              <a:t>двуязычные</a:t>
            </a:r>
            <a:r>
              <a:rPr lang="en-US" sz="2000" dirty="0"/>
              <a:t> </a:t>
            </a:r>
            <a:r>
              <a:rPr lang="en-US" sz="2000" dirty="0" err="1"/>
              <a:t>словари</a:t>
            </a:r>
            <a:r>
              <a:rPr lang="en-US" sz="2000" dirty="0"/>
              <a:t>.</a:t>
            </a:r>
          </a:p>
          <a:p>
            <a:pPr indent="-228600">
              <a:lnSpc>
                <a:spcPct val="110000"/>
              </a:lnSpc>
              <a:spcAft>
                <a:spcPts val="600"/>
              </a:spcAft>
              <a:buFont typeface="Arial" panose="020B0604020202020204" pitchFamily="34" charset="0"/>
              <a:buChar char="•"/>
            </a:pPr>
            <a:endParaRPr lang="en-US" sz="2000" dirty="0"/>
          </a:p>
        </p:txBody>
      </p:sp>
      <p:cxnSp>
        <p:nvCxnSpPr>
          <p:cNvPr id="20" name="Straight Connector 19">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79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889FB-8344-16FE-BAB7-82B61A6F8AF2}"/>
              </a:ext>
            </a:extLst>
          </p:cNvPr>
          <p:cNvSpPr txBox="1"/>
          <p:nvPr/>
        </p:nvSpPr>
        <p:spPr>
          <a:xfrm>
            <a:off x="793821" y="920621"/>
            <a:ext cx="10189028" cy="5016758"/>
          </a:xfrm>
          <a:prstGeom prst="rect">
            <a:avLst/>
          </a:prstGeom>
          <a:noFill/>
        </p:spPr>
        <p:txBody>
          <a:bodyPr wrap="square" rtlCol="0">
            <a:spAutoFit/>
          </a:bodyPr>
          <a:lstStyle/>
          <a:p>
            <a:r>
              <a:rPr lang="ru-RU" sz="2000" dirty="0">
                <a:latin typeface="Times New Roman" panose="02020603050405020304" pitchFamily="18" charset="0"/>
                <a:cs typeface="Times New Roman" panose="02020603050405020304" pitchFamily="18" charset="0"/>
              </a:rPr>
              <a:t>Церковнославянский был, по мнению Максима Грека, языком еще неупорядоченным, поэтому он считал возможным вносить туда формы, более свойственные разговорной речи (например, заменять в символе веры «</a:t>
            </a:r>
            <a:r>
              <a:rPr lang="ru-RU" sz="2000" dirty="0" err="1">
                <a:latin typeface="Times New Roman" panose="02020603050405020304" pitchFamily="18" charset="0"/>
                <a:cs typeface="Times New Roman" panose="02020603050405020304" pitchFamily="18" charset="0"/>
              </a:rPr>
              <a:t>чаяти</a:t>
            </a:r>
            <a:r>
              <a:rPr lang="ru-RU" sz="2000" dirty="0">
                <a:latin typeface="Times New Roman" panose="02020603050405020304" pitchFamily="18" charset="0"/>
                <a:cs typeface="Times New Roman" panose="02020603050405020304" pitchFamily="18" charset="0"/>
              </a:rPr>
              <a:t>» на «</a:t>
            </a:r>
            <a:r>
              <a:rPr lang="ru-RU" sz="2000" dirty="0" err="1">
                <a:latin typeface="Times New Roman" panose="02020603050405020304" pitchFamily="18" charset="0"/>
                <a:cs typeface="Times New Roman" panose="02020603050405020304" pitchFamily="18" charset="0"/>
              </a:rPr>
              <a:t>ждати</a:t>
            </a:r>
            <a:r>
              <a:rPr lang="ru-RU" sz="2000" dirty="0">
                <a:latin typeface="Times New Roman" panose="02020603050405020304" pitchFamily="18" charset="0"/>
                <a:cs typeface="Times New Roman" panose="02020603050405020304" pitchFamily="18" charset="0"/>
              </a:rPr>
              <a:t>» – «жду воскресения мертвых»), что по понятиям московских книжников являлось совершенно нетерпимым искажением.</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«Мню, от книжных речей и </a:t>
            </a:r>
            <a:r>
              <a:rPr lang="ru-RU" sz="2000" dirty="0" err="1">
                <a:latin typeface="Times New Roman" panose="02020603050405020304" pitchFamily="18" charset="0"/>
                <a:cs typeface="Times New Roman" panose="02020603050405020304" pitchFamily="18" charset="0"/>
              </a:rPr>
              <a:t>общия</a:t>
            </a:r>
            <a:r>
              <a:rPr lang="ru-RU" sz="2000" dirty="0">
                <a:latin typeface="Times New Roman" panose="02020603050405020304" pitchFamily="18" charset="0"/>
                <a:cs typeface="Times New Roman" panose="02020603050405020304" pitchFamily="18" charset="0"/>
              </a:rPr>
              <a:t> народные речи </a:t>
            </a:r>
            <a:r>
              <a:rPr lang="ru-RU" sz="2000" dirty="0" err="1">
                <a:latin typeface="Times New Roman" panose="02020603050405020304" pitchFamily="18" charset="0"/>
                <a:cs typeface="Times New Roman" panose="02020603050405020304" pitchFamily="18" charset="0"/>
              </a:rPr>
              <a:t>исправляти</a:t>
            </a:r>
            <a:r>
              <a:rPr lang="ru-RU" sz="2000" dirty="0">
                <a:latin typeface="Times New Roman" panose="02020603050405020304" pitchFamily="18" charset="0"/>
                <a:cs typeface="Times New Roman" panose="02020603050405020304" pitchFamily="18" charset="0"/>
              </a:rPr>
              <a:t>, а не </a:t>
            </a:r>
            <a:r>
              <a:rPr lang="ru-RU" sz="2000" dirty="0" err="1">
                <a:latin typeface="Times New Roman" panose="02020603050405020304" pitchFamily="18" charset="0"/>
                <a:cs typeface="Times New Roman" panose="02020603050405020304" pitchFamily="18" charset="0"/>
              </a:rPr>
              <a:t>книжныя</a:t>
            </a:r>
            <a:r>
              <a:rPr lang="ru-RU" sz="2000" dirty="0">
                <a:latin typeface="Times New Roman" panose="02020603050405020304" pitchFamily="18" charset="0"/>
                <a:cs typeface="Times New Roman" panose="02020603050405020304" pitchFamily="18" charset="0"/>
              </a:rPr>
              <a:t> народными </a:t>
            </a:r>
            <a:r>
              <a:rPr lang="ru-RU" sz="2000" dirty="0" err="1">
                <a:latin typeface="Times New Roman" panose="02020603050405020304" pitchFamily="18" charset="0"/>
                <a:cs typeface="Times New Roman" panose="02020603050405020304" pitchFamily="18" charset="0"/>
              </a:rPr>
              <a:t>обезчещати</a:t>
            </a:r>
            <a:r>
              <a:rPr lang="ru-RU" sz="2000" dirty="0">
                <a:latin typeface="Times New Roman" panose="02020603050405020304" pitchFamily="18" charset="0"/>
                <a:cs typeface="Times New Roman" panose="02020603050405020304" pitchFamily="18" charset="0"/>
              </a:rPr>
              <a:t>», – полемизировал с недостаточно сведущим, по его мнению, иностранцем богослов и публицист XVI в. Зиновий </a:t>
            </a:r>
            <a:r>
              <a:rPr lang="ru-RU" sz="2000" dirty="0" err="1">
                <a:latin typeface="Times New Roman" panose="02020603050405020304" pitchFamily="18" charset="0"/>
                <a:cs typeface="Times New Roman" panose="02020603050405020304" pitchFamily="18" charset="0"/>
              </a:rPr>
              <a:t>Отенский</a:t>
            </a:r>
            <a:r>
              <a:rPr lang="ru-RU" sz="2000" dirty="0">
                <a:latin typeface="Times New Roman" panose="02020603050405020304" pitchFamily="18" charset="0"/>
                <a:cs typeface="Times New Roman" panose="02020603050405020304" pitchFamily="18" charset="0"/>
              </a:rPr>
              <a:t>.</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Говоря о проблемах, связанных с переводом священной литературы, Максим Грек неоднократно подчеркивал, что для нее требуется «боговдохновенная премудрость и разум высочайший».</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Переводчики и «исправители» (редакторы) смогут выполнить стоящие перед ними задачи лишь в том случае, «аще грамматичными </a:t>
            </a:r>
            <a:r>
              <a:rPr lang="ru-RU" sz="2000" dirty="0" err="1">
                <a:latin typeface="Times New Roman" panose="02020603050405020304" pitchFamily="18" charset="0"/>
                <a:cs typeface="Times New Roman" panose="02020603050405020304" pitchFamily="18" charset="0"/>
              </a:rPr>
              <a:t>художествы</a:t>
            </a:r>
            <a:r>
              <a:rPr lang="ru-RU" sz="2000" dirty="0">
                <a:latin typeface="Times New Roman" panose="02020603050405020304" pitchFamily="18" charset="0"/>
                <a:cs typeface="Times New Roman" panose="02020603050405020304" pitchFamily="18" charset="0"/>
              </a:rPr>
              <a:t> и риторскою силою вооружены будут, не от себя сие, но от учителей искуснейших </a:t>
            </a:r>
            <a:r>
              <a:rPr lang="ru-RU" sz="2000" dirty="0" err="1">
                <a:latin typeface="Times New Roman" panose="02020603050405020304" pitchFamily="18" charset="0"/>
                <a:cs typeface="Times New Roman" panose="02020603050405020304" pitchFamily="18" charset="0"/>
              </a:rPr>
              <a:t>стяжаша</a:t>
            </a:r>
            <a:r>
              <a:rPr lang="ru-RU"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4769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DEE3D-2369-D248-F992-86F3D4ABFA56}"/>
              </a:ext>
            </a:extLst>
          </p:cNvPr>
          <p:cNvSpPr txBox="1"/>
          <p:nvPr/>
        </p:nvSpPr>
        <p:spPr>
          <a:xfrm>
            <a:off x="502418" y="1074509"/>
            <a:ext cx="10580914" cy="4708981"/>
          </a:xfrm>
          <a:prstGeom prst="rect">
            <a:avLst/>
          </a:prstGeom>
          <a:noFill/>
        </p:spPr>
        <p:txBody>
          <a:bodyPr wrap="square" rtlCol="0">
            <a:spAutoFit/>
          </a:bodyPr>
          <a:lstStyle/>
          <a:p>
            <a:r>
              <a:rPr lang="en-US" sz="2000" dirty="0"/>
              <a:t>XVII</a:t>
            </a:r>
            <a:r>
              <a:rPr lang="ru-RU" sz="2000" dirty="0"/>
              <a:t> в.</a:t>
            </a:r>
          </a:p>
          <a:p>
            <a:endParaRPr lang="ru-RU" sz="2000" dirty="0"/>
          </a:p>
          <a:p>
            <a:r>
              <a:rPr lang="ru-RU" sz="2000" dirty="0"/>
              <a:t>Проникновение в Россию рыцарских романов. </a:t>
            </a:r>
          </a:p>
          <a:p>
            <a:endParaRPr lang="ru-RU" sz="2000" dirty="0"/>
          </a:p>
          <a:p>
            <a:r>
              <a:rPr lang="ru-RU" sz="2000" dirty="0"/>
              <a:t>Роман о Бове Королевиче, восходящий к французскому источнику и ставший на Руси «народной книгой», впитавшей множество фольклорных мотивов. Роман о </a:t>
            </a:r>
            <a:r>
              <a:rPr lang="ru-RU" sz="2000" dirty="0" err="1"/>
              <a:t>Брунцвике</a:t>
            </a:r>
            <a:r>
              <a:rPr lang="ru-RU" sz="2000" dirty="0"/>
              <a:t>, пришедший из Чехии, «Повесть о Петре Златых Ключей», также имеющую французское происхождение, но переведенную с польского языка, и некоторые другие памятники. Литературно‑художественная ценность этих памятников была достаточно низкой. </a:t>
            </a:r>
          </a:p>
          <a:p>
            <a:endParaRPr lang="ru-RU" sz="2000" dirty="0"/>
          </a:p>
          <a:p>
            <a:r>
              <a:rPr lang="ru-RU" sz="2000" dirty="0"/>
              <a:t>Единстве переводческого метода нет: </a:t>
            </a:r>
          </a:p>
          <a:p>
            <a:r>
              <a:rPr lang="ru-RU" sz="2000" dirty="0"/>
              <a:t>«Повесть о Петре Златых Ключей», почти дословно следует оригиналу (включая значительное количество полонизмов и украинизмов), но вместе с тем имеет в русской версии существенные отличия: устранялись незнакомые реалии, второстепенные персонажи, описания и т. п. </a:t>
            </a:r>
          </a:p>
        </p:txBody>
      </p:sp>
    </p:spTree>
    <p:extLst>
      <p:ext uri="{BB962C8B-B14F-4D97-AF65-F5344CB8AC3E}">
        <p14:creationId xmlns:p14="http://schemas.microsoft.com/office/powerpoint/2010/main" val="432147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E65DE0-F9E3-07CA-F77D-9B6FBD8BD173}"/>
              </a:ext>
            </a:extLst>
          </p:cNvPr>
          <p:cNvSpPr txBox="1"/>
          <p:nvPr/>
        </p:nvSpPr>
        <p:spPr>
          <a:xfrm>
            <a:off x="331596" y="793820"/>
            <a:ext cx="11736474" cy="5016758"/>
          </a:xfrm>
          <a:prstGeom prst="rect">
            <a:avLst/>
          </a:prstGeom>
          <a:noFill/>
        </p:spPr>
        <p:txBody>
          <a:bodyPr wrap="square" rtlCol="0">
            <a:spAutoFit/>
          </a:bodyPr>
          <a:lstStyle/>
          <a:p>
            <a:r>
              <a:rPr lang="ru-RU" sz="2000" dirty="0"/>
              <a:t>Переводчики посольского приказа</a:t>
            </a:r>
          </a:p>
          <a:p>
            <a:r>
              <a:rPr lang="ru-RU" sz="2000" dirty="0"/>
              <a:t>Выполняли заказы на перевод. </a:t>
            </a:r>
          </a:p>
          <a:p>
            <a:r>
              <a:rPr lang="ru-RU" sz="2000" dirty="0"/>
              <a:t>Выходцы из Южной и Западной России, поляки, немцы, голландцы, люди с  малым образованием, безо всякой литературной подготовки: «Большинство из них совсем не знает литературного языка Московской Руси – церковнославянский язык, многим мало известен даже живой русский язык того времени. И вот одни переводят с польского так, что их перевод не что иное, как переписанный русскими буквами польский текст оригинала, у другого мы встречаемся то с так называемым белорусским языком, то со смешною смесью элементов церковнославянского, великорусского, белорусского и польского, у третьих такой русский язык, что читателю нужно много думать, чтобы догадаться, что говорится в иностранном оригинале» Соболевский А.И.</a:t>
            </a:r>
          </a:p>
          <a:p>
            <a:endParaRPr lang="ru-RU" sz="2000" dirty="0"/>
          </a:p>
          <a:p>
            <a:r>
              <a:rPr lang="ru-RU" sz="2000" dirty="0"/>
              <a:t>Именно в их среде вырабатывался тот переводящий язык, который уже в следующем XVIII столетии был узаконен распоряжением Петра I, адресованном переводчику Феодору Поликарпову: «</a:t>
            </a:r>
            <a:r>
              <a:rPr lang="ru-RU" sz="2000" b="1" dirty="0"/>
              <a:t>Высоких слов </a:t>
            </a:r>
            <a:r>
              <a:rPr lang="ru-RU" sz="2000" b="1" dirty="0" err="1"/>
              <a:t>славенских</a:t>
            </a:r>
            <a:r>
              <a:rPr lang="ru-RU" sz="2000" b="1" dirty="0"/>
              <a:t> класть не </a:t>
            </a:r>
            <a:r>
              <a:rPr lang="ru-RU" sz="2000" b="1" dirty="0" err="1"/>
              <a:t>надобеть</a:t>
            </a:r>
            <a:r>
              <a:rPr lang="ru-RU" sz="2000" b="1" dirty="0"/>
              <a:t>, но Посольского приказу употреби слова</a:t>
            </a:r>
            <a:r>
              <a:rPr lang="ru-RU" sz="2000" dirty="0"/>
              <a:t>»</a:t>
            </a:r>
          </a:p>
          <a:p>
            <a:endParaRPr lang="ru-RU" sz="2000" dirty="0"/>
          </a:p>
        </p:txBody>
      </p:sp>
    </p:spTree>
    <p:extLst>
      <p:ext uri="{BB962C8B-B14F-4D97-AF65-F5344CB8AC3E}">
        <p14:creationId xmlns:p14="http://schemas.microsoft.com/office/powerpoint/2010/main" val="3757981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FE9C24-632D-0FBB-09FB-617F9956B5C2}"/>
              </a:ext>
            </a:extLst>
          </p:cNvPr>
          <p:cNvSpPr txBox="1"/>
          <p:nvPr/>
        </p:nvSpPr>
        <p:spPr>
          <a:xfrm>
            <a:off x="291401" y="766732"/>
            <a:ext cx="11545557" cy="5016758"/>
          </a:xfrm>
          <a:prstGeom prst="rect">
            <a:avLst/>
          </a:prstGeom>
          <a:noFill/>
        </p:spPr>
        <p:txBody>
          <a:bodyPr wrap="square">
            <a:spAutoFit/>
          </a:bodyPr>
          <a:lstStyle/>
          <a:p>
            <a:r>
              <a:rPr lang="ru-RU" sz="2000" dirty="0"/>
              <a:t>Группа украинских «ученых старцев», приглашенных в 1649 г. в Москву для работы с церковной литературой и преподавания греческого и латинского языков. Первое место среди них бесспорно принадлежит Епифанию </a:t>
            </a:r>
            <a:r>
              <a:rPr lang="ru-RU" sz="2000" dirty="0" err="1"/>
              <a:t>Славинецкому</a:t>
            </a:r>
            <a:r>
              <a:rPr lang="ru-RU" sz="2000" dirty="0"/>
              <a:t> (ум. в 1675 г.).</a:t>
            </a:r>
          </a:p>
          <a:p>
            <a:endParaRPr lang="ru-RU" sz="2000" dirty="0"/>
          </a:p>
          <a:p>
            <a:r>
              <a:rPr lang="ru-RU" sz="2000" dirty="0"/>
              <a:t>В 1674 г. по инициативе царя Алексея Михайловича «Священный Собор ... благословили </a:t>
            </a:r>
            <a:r>
              <a:rPr lang="ru-RU" sz="2000" dirty="0" err="1"/>
              <a:t>преводити</a:t>
            </a:r>
            <a:r>
              <a:rPr lang="ru-RU" sz="2000" dirty="0"/>
              <a:t> Библию всю вновь, Ветхий и Новый Завет, ему иеромонаху Епифанию </a:t>
            </a:r>
            <a:r>
              <a:rPr lang="ru-RU" sz="2000" dirty="0" err="1"/>
              <a:t>Славинецкому</a:t>
            </a:r>
            <a:r>
              <a:rPr lang="ru-RU" sz="2000" dirty="0"/>
              <a:t> с книг греческих самых семидесятых переведенные».</a:t>
            </a:r>
          </a:p>
          <a:p>
            <a:r>
              <a:rPr lang="ru-RU" sz="2000" dirty="0"/>
              <a:t>Метод, которым пользовался Епифаний при передаче иноязычного текста, позднейшие исследования оценили как буквализм, часто затрудняющий восприятие и понимание его переводов.</a:t>
            </a:r>
          </a:p>
          <a:p>
            <a:endParaRPr lang="ru-RU" sz="2000" dirty="0"/>
          </a:p>
          <a:p>
            <a:r>
              <a:rPr lang="ru-RU" sz="2000" dirty="0"/>
              <a:t>Его ученик </a:t>
            </a:r>
            <a:r>
              <a:rPr lang="ru-RU" sz="2000" dirty="0" err="1"/>
              <a:t>Евтимий</a:t>
            </a:r>
            <a:r>
              <a:rPr lang="ru-RU" sz="2000" dirty="0"/>
              <a:t>: «Подобает истинно и право </a:t>
            </a:r>
            <a:r>
              <a:rPr lang="ru-RU" sz="2000" dirty="0" err="1"/>
              <a:t>преводити</a:t>
            </a:r>
            <a:r>
              <a:rPr lang="ru-RU" sz="2000" dirty="0"/>
              <a:t> от слова и до слова, </a:t>
            </a:r>
            <a:r>
              <a:rPr lang="ru-RU" sz="2000" dirty="0" err="1"/>
              <a:t>преписывати</a:t>
            </a:r>
            <a:r>
              <a:rPr lang="ru-RU" sz="2000" dirty="0"/>
              <a:t>, паче же </a:t>
            </a:r>
            <a:r>
              <a:rPr lang="ru-RU" sz="2000" dirty="0" err="1"/>
              <a:t>преводити</a:t>
            </a:r>
            <a:r>
              <a:rPr lang="ru-RU" sz="2000" dirty="0"/>
              <a:t> от языка на язык, яко </a:t>
            </a:r>
            <a:r>
              <a:rPr lang="ru-RU" sz="2000" dirty="0" err="1"/>
              <a:t>писаша</a:t>
            </a:r>
            <a:r>
              <a:rPr lang="ru-RU" sz="2000" dirty="0"/>
              <a:t> самим </a:t>
            </a:r>
            <a:r>
              <a:rPr lang="ru-RU" sz="2000" dirty="0" err="1"/>
              <a:t>святии</a:t>
            </a:r>
            <a:r>
              <a:rPr lang="ru-RU" sz="2000" dirty="0"/>
              <a:t> </a:t>
            </a:r>
            <a:r>
              <a:rPr lang="ru-RU" sz="2000" dirty="0" err="1"/>
              <a:t>отци</a:t>
            </a:r>
            <a:r>
              <a:rPr lang="ru-RU" sz="2000" dirty="0"/>
              <a:t> </a:t>
            </a:r>
            <a:r>
              <a:rPr lang="ru-RU" sz="2000" dirty="0" err="1"/>
              <a:t>древнии</a:t>
            </a:r>
            <a:r>
              <a:rPr lang="ru-RU" sz="2000" dirty="0"/>
              <a:t> </a:t>
            </a:r>
            <a:r>
              <a:rPr lang="ru-RU" sz="2000" dirty="0" err="1"/>
              <a:t>еллинским</a:t>
            </a:r>
            <a:r>
              <a:rPr lang="ru-RU" sz="2000" dirty="0"/>
              <a:t> диалектом… и не токмо речение, лежащее во Святом Писании, </a:t>
            </a:r>
            <a:r>
              <a:rPr lang="ru-RU" sz="2000" dirty="0" err="1"/>
              <a:t>пременити</a:t>
            </a:r>
            <a:r>
              <a:rPr lang="ru-RU" sz="2000" dirty="0"/>
              <a:t> не безбедно есть, но и само </a:t>
            </a:r>
            <a:r>
              <a:rPr lang="ru-RU" sz="2000" dirty="0" err="1"/>
              <a:t>сторонное</a:t>
            </a:r>
            <a:r>
              <a:rPr lang="ru-RU" sz="2000" dirty="0"/>
              <a:t> препинание, </a:t>
            </a:r>
            <a:r>
              <a:rPr lang="ru-RU" sz="2000" dirty="0" err="1"/>
              <a:t>запяту</a:t>
            </a:r>
            <a:r>
              <a:rPr lang="ru-RU" sz="2000" dirty="0"/>
              <a:t> или точку не на подобающем месте </a:t>
            </a:r>
            <a:r>
              <a:rPr lang="ru-RU" sz="2000" dirty="0" err="1"/>
              <a:t>положити</a:t>
            </a:r>
            <a:r>
              <a:rPr lang="ru-RU" sz="2000" dirty="0"/>
              <a:t> – велику творит тщету и разум Писания растлевает»</a:t>
            </a:r>
          </a:p>
        </p:txBody>
      </p:sp>
    </p:spTree>
    <p:extLst>
      <p:ext uri="{BB962C8B-B14F-4D97-AF65-F5344CB8AC3E}">
        <p14:creationId xmlns:p14="http://schemas.microsoft.com/office/powerpoint/2010/main" val="3578657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B4EA20-0E25-92A8-DCA8-36A33C05F1F0}"/>
              </a:ext>
            </a:extLst>
          </p:cNvPr>
          <p:cNvSpPr txBox="1"/>
          <p:nvPr/>
        </p:nvSpPr>
        <p:spPr>
          <a:xfrm>
            <a:off x="361739" y="539164"/>
            <a:ext cx="11073283" cy="59400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Деятельность Симеона Полоцкого (Самуила Емельяновича Петровского‑</a:t>
            </a:r>
            <a:r>
              <a:rPr lang="ru-RU" sz="2000" dirty="0" err="1"/>
              <a:t>Ситниановича</a:t>
            </a:r>
            <a:r>
              <a:rPr lang="ru-RU" sz="2000" dirty="0"/>
              <a:t>, 1629–1680). Воспитанник Киево‑Могилянской коллегии, с 1664 г. живший в Москве и пользовавшийся доверием Алексея Михайловича. </a:t>
            </a:r>
          </a:p>
          <a:p>
            <a:endParaRPr lang="ru-RU" sz="2000" dirty="0"/>
          </a:p>
          <a:p>
            <a:r>
              <a:rPr lang="ru-RU" sz="2000" dirty="0"/>
              <a:t>Его вклад в разработку теоретических проблем перевода.</a:t>
            </a:r>
          </a:p>
          <a:p>
            <a:endParaRPr lang="ru-RU" sz="2000" dirty="0"/>
          </a:p>
          <a:p>
            <a:r>
              <a:rPr lang="ru-RU" sz="2000" dirty="0"/>
              <a:t>Полемическое сочинение «Жезл правления»: «Греческая Святая Писания суть нам славянам прототипом, иже есть первообразное, от их же вся книги наша </a:t>
            </a:r>
            <a:r>
              <a:rPr lang="ru-RU" sz="2000" dirty="0" err="1"/>
              <a:t>преводим</a:t>
            </a:r>
            <a:r>
              <a:rPr lang="ru-RU" sz="2000" dirty="0"/>
              <a:t>, </a:t>
            </a:r>
            <a:r>
              <a:rPr lang="ru-RU" sz="2000" dirty="0" err="1"/>
              <a:t>ничесо</a:t>
            </a:r>
            <a:r>
              <a:rPr lang="ru-RU" sz="2000" dirty="0"/>
              <a:t> же </a:t>
            </a:r>
            <a:r>
              <a:rPr lang="ru-RU" sz="2000" dirty="0" err="1"/>
              <a:t>прилагающе</a:t>
            </a:r>
            <a:r>
              <a:rPr lang="ru-RU" sz="2000" dirty="0"/>
              <a:t> или </a:t>
            </a:r>
            <a:r>
              <a:rPr lang="ru-RU" sz="2000" dirty="0" err="1"/>
              <a:t>отъемлюще</a:t>
            </a:r>
            <a:r>
              <a:rPr lang="ru-RU" sz="2000" dirty="0"/>
              <a:t>, да </a:t>
            </a:r>
            <a:r>
              <a:rPr lang="ru-RU" sz="2000" dirty="0" err="1"/>
              <a:t>совершенне</a:t>
            </a:r>
            <a:r>
              <a:rPr lang="ru-RU" sz="2000" dirty="0"/>
              <a:t> им уподобимся. Тем же аще что в древних </a:t>
            </a:r>
            <a:r>
              <a:rPr lang="ru-RU" sz="2000" dirty="0" err="1"/>
              <a:t>преводех</a:t>
            </a:r>
            <a:r>
              <a:rPr lang="ru-RU" sz="2000" dirty="0"/>
              <a:t> или </a:t>
            </a:r>
            <a:r>
              <a:rPr lang="ru-RU" sz="2000" dirty="0" err="1"/>
              <a:t>непризрением</a:t>
            </a:r>
            <a:r>
              <a:rPr lang="ru-RU" sz="2000" dirty="0"/>
              <a:t>, или недомыслием, или нерадением </a:t>
            </a:r>
            <a:r>
              <a:rPr lang="ru-RU" sz="2000" dirty="0" err="1"/>
              <a:t>оставися</a:t>
            </a:r>
            <a:r>
              <a:rPr lang="ru-RU" sz="2000" dirty="0"/>
              <a:t>, добре ныне исправляется приложением».</a:t>
            </a:r>
          </a:p>
          <a:p>
            <a:endParaRPr lang="ru-RU" sz="2000" dirty="0"/>
          </a:p>
          <a:p>
            <a:r>
              <a:rPr lang="ru-RU" sz="2000" dirty="0"/>
              <a:t>Таким образом, если Евфимий Чудовский акцентировал внимание на том, чтобы «речение и разум» не были переменены, то Симеон Полоцкий требует, чтобы они были переведены и ничего не было оставлено.</a:t>
            </a:r>
          </a:p>
          <a:p>
            <a:endParaRPr lang="ru-RU" sz="2000" dirty="0"/>
          </a:p>
          <a:p>
            <a:r>
              <a:rPr lang="ru-RU" sz="2000" dirty="0"/>
              <a:t>«Пословной» концепции перевода вновь была противопоставлена ориентация на выявление грамматического соотношения между системами исходного и переводящего языков, возрождавшая на новом этапе идеи Максима Грека</a:t>
            </a:r>
          </a:p>
        </p:txBody>
      </p:sp>
    </p:spTree>
    <p:extLst>
      <p:ext uri="{BB962C8B-B14F-4D97-AF65-F5344CB8AC3E}">
        <p14:creationId xmlns:p14="http://schemas.microsoft.com/office/powerpoint/2010/main" val="2433365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F5267B-60B3-B05A-263E-A3F89FA78D7A}"/>
              </a:ext>
            </a:extLst>
          </p:cNvPr>
          <p:cNvSpPr txBox="1"/>
          <p:nvPr/>
        </p:nvSpPr>
        <p:spPr>
          <a:xfrm>
            <a:off x="703385" y="1014884"/>
            <a:ext cx="10721591" cy="3785652"/>
          </a:xfrm>
          <a:prstGeom prst="rect">
            <a:avLst/>
          </a:prstGeom>
          <a:noFill/>
        </p:spPr>
        <p:txBody>
          <a:bodyPr wrap="square" rtlCol="0">
            <a:spAutoFit/>
          </a:bodyPr>
          <a:lstStyle/>
          <a:p>
            <a:r>
              <a:rPr lang="ru-RU" sz="2000" dirty="0"/>
              <a:t>Петровская эпоха</a:t>
            </a:r>
          </a:p>
          <a:p>
            <a:endParaRPr lang="ru-RU" sz="2000" dirty="0"/>
          </a:p>
          <a:p>
            <a:r>
              <a:rPr lang="ru-RU" sz="2000" dirty="0"/>
              <a:t>Указ от 23 января 1724 г.: «Для переводу книг нужны переводчики, а особливо для художественных, понеже никакой переводчик, не умея того художества, о котором переводит, перевесть то не может; того ради заранее сие сделать надобно таким образом: которые умеют языки, а художеств не умеют, тех отдать учиться художествам, а которые умеют художества, а языку не умеют, тех послать учиться языкам, и чтоб все из русских или иноземцев, кои или здесь родились или зело малы приехали и наш язык, как природный, знают, понеже на свой язык всегда легче переводить, нежели с своего на чужой. Художества же следующие: математическое… – механическое, хирургическое, архитектур </a:t>
            </a:r>
            <a:r>
              <a:rPr lang="ru-RU" sz="2000" dirty="0" err="1"/>
              <a:t>цивилис</a:t>
            </a:r>
            <a:r>
              <a:rPr lang="ru-RU" sz="2000" dirty="0"/>
              <a:t> [гражданская архитектура], анатомическое, ботаническое, </a:t>
            </a:r>
            <a:r>
              <a:rPr lang="ru-RU" sz="2000" dirty="0" err="1"/>
              <a:t>милитарис</a:t>
            </a:r>
            <a:r>
              <a:rPr lang="ru-RU" sz="2000" dirty="0"/>
              <a:t> [военное дело] и </a:t>
            </a:r>
            <a:r>
              <a:rPr lang="ru-RU" sz="2000" dirty="0" err="1"/>
              <a:t>прочия</a:t>
            </a:r>
            <a:r>
              <a:rPr lang="ru-RU" sz="2000" dirty="0"/>
              <a:t> тому подобные»</a:t>
            </a:r>
          </a:p>
        </p:txBody>
      </p:sp>
    </p:spTree>
    <p:extLst>
      <p:ext uri="{BB962C8B-B14F-4D97-AF65-F5344CB8AC3E}">
        <p14:creationId xmlns:p14="http://schemas.microsoft.com/office/powerpoint/2010/main" val="3204126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509143-3713-5B94-E1A4-C73C9448A6B8}"/>
              </a:ext>
            </a:extLst>
          </p:cNvPr>
          <p:cNvSpPr txBox="1"/>
          <p:nvPr/>
        </p:nvSpPr>
        <p:spPr>
          <a:xfrm>
            <a:off x="574430" y="613403"/>
            <a:ext cx="11043139"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1. Переводы «из вторых» («третьих» и т. д.) рук получили достаточно широкое распространение: книга Поля Рико о турецкой монархии, обозначенная как перевод с польского, представляла собой переложение итальянской версии французского перевода английского оригинала. «Метаморфозы» Овидия были переведены с польского, «Гюлистан» Саади – с немецкого. </a:t>
            </a:r>
          </a:p>
          <a:p>
            <a:endParaRPr lang="ru-RU" sz="2000" dirty="0"/>
          </a:p>
          <a:p>
            <a:r>
              <a:rPr lang="ru-RU" sz="2000" dirty="0"/>
              <a:t>2. Принцип отбора «полезного» прямо предписывал не воспроизводить подлинник целиком, а прибегать к его реферированию и сокращению: «Понеже немцы </a:t>
            </a:r>
            <a:r>
              <a:rPr lang="ru-RU" sz="2000" dirty="0" err="1"/>
              <a:t>обыкли</a:t>
            </a:r>
            <a:r>
              <a:rPr lang="ru-RU" sz="2000" dirty="0"/>
              <a:t> многими рассказами негодными книги свои наполнять только для того, чтобы велики казались, чего ради и о хлебопашестве трактат выправить, </a:t>
            </a:r>
            <a:r>
              <a:rPr lang="ru-RU" sz="2000" dirty="0" err="1"/>
              <a:t>вычерня</a:t>
            </a:r>
            <a:r>
              <a:rPr lang="ru-RU" sz="2000" dirty="0"/>
              <a:t> негодное и для примеру посылаю, дабы по сему книги переложены были без лишних рассказов, которые время только тратят и у чтущих охоту отъемлют»</a:t>
            </a:r>
          </a:p>
          <a:p>
            <a:endParaRPr lang="ru-RU" sz="2000" dirty="0"/>
          </a:p>
          <a:p>
            <a:r>
              <a:rPr lang="ru-RU" sz="2000" dirty="0"/>
              <a:t>3. Установка на практические нужды обусловливала и метод передачи, ориентированный, говоря современным языком, на получателя информации. Здесь опять‑таки надлежало руководствоваться ясно выраженной директивой монарха: «Не надлежит речь от речи хранить в переводе; но точно его </a:t>
            </a:r>
            <a:r>
              <a:rPr lang="ru-RU" sz="2000" dirty="0" err="1"/>
              <a:t>выразумев</a:t>
            </a:r>
            <a:r>
              <a:rPr lang="ru-RU" sz="2000" dirty="0"/>
              <a:t>, на свой язык уже так писать, как внятнее может быть». «Все перевесть нашим штилем, а за их штилем не гнаться»</a:t>
            </a:r>
          </a:p>
        </p:txBody>
      </p:sp>
    </p:spTree>
    <p:extLst>
      <p:ext uri="{BB962C8B-B14F-4D97-AF65-F5344CB8AC3E}">
        <p14:creationId xmlns:p14="http://schemas.microsoft.com/office/powerpoint/2010/main" val="1109091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B5846A-7989-185A-AF68-2D6E91110FF4}"/>
              </a:ext>
            </a:extLst>
          </p:cNvPr>
          <p:cNvSpPr txBox="1"/>
          <p:nvPr/>
        </p:nvSpPr>
        <p:spPr>
          <a:xfrm>
            <a:off x="341644" y="381837"/>
            <a:ext cx="10902462" cy="59093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dirty="0"/>
              <a:t>Вопрос о переводе научной терминологии</a:t>
            </a:r>
          </a:p>
          <a:p>
            <a:endParaRPr lang="ru-RU" dirty="0"/>
          </a:p>
          <a:p>
            <a:pPr marL="285750" indent="-285750">
              <a:buFont typeface="Wingdings" panose="05000000000000000000" pitchFamily="2" charset="2"/>
              <a:buChar char="ü"/>
            </a:pPr>
            <a:r>
              <a:rPr lang="ru-RU" dirty="0"/>
              <a:t>Переводчик одного научного трактата, объявив в предисловии, что специально оставлял непереведенные греческие и латинские термины, «ради лучшего в деле знания».</a:t>
            </a:r>
          </a:p>
          <a:p>
            <a:pPr marL="285750" indent="-285750">
              <a:buFont typeface="Wingdings" panose="05000000000000000000" pitchFamily="2" charset="2"/>
              <a:buChar char="ü"/>
            </a:pPr>
            <a:endParaRPr lang="ru-RU" dirty="0"/>
          </a:p>
          <a:p>
            <a:pPr marL="285750" indent="-285750">
              <a:buFont typeface="Wingdings" panose="05000000000000000000" pitchFamily="2" charset="2"/>
              <a:buChar char="ü"/>
            </a:pPr>
            <a:r>
              <a:rPr lang="ru-RU" dirty="0"/>
              <a:t>Попытки создания русской терминологии далеко не всегда приводили к успеху. Так обстояло дело, например, с предложенными В.К. Тредиаковским «эквивалентами» типа неологизмов «</a:t>
            </a:r>
            <a:r>
              <a:rPr lang="ru-RU" dirty="0" err="1"/>
              <a:t>безместие</a:t>
            </a:r>
            <a:r>
              <a:rPr lang="ru-RU" dirty="0"/>
              <a:t>» (для передачи французского </a:t>
            </a:r>
            <a:r>
              <a:rPr lang="ru-RU" dirty="0" err="1"/>
              <a:t>absurdite</a:t>
            </a:r>
            <a:r>
              <a:rPr lang="ru-RU" dirty="0"/>
              <a:t> – «абсурд»), «</a:t>
            </a:r>
            <a:r>
              <a:rPr lang="ru-RU" dirty="0" err="1"/>
              <a:t>недействие</a:t>
            </a:r>
            <a:r>
              <a:rPr lang="ru-RU" dirty="0"/>
              <a:t>» (фр. </a:t>
            </a:r>
            <a:r>
              <a:rPr lang="ru-RU" dirty="0" err="1"/>
              <a:t>inertie</a:t>
            </a:r>
            <a:r>
              <a:rPr lang="ru-RU" dirty="0"/>
              <a:t> – «инерция»), «</a:t>
            </a:r>
            <a:r>
              <a:rPr lang="ru-RU" dirty="0" err="1"/>
              <a:t>назнаменование</a:t>
            </a:r>
            <a:r>
              <a:rPr lang="ru-RU" dirty="0"/>
              <a:t>» (фр. </a:t>
            </a:r>
            <a:r>
              <a:rPr lang="ru-RU" dirty="0" err="1"/>
              <a:t>embleme</a:t>
            </a:r>
            <a:r>
              <a:rPr lang="ru-RU" dirty="0"/>
              <a:t> – «эмблема») и т. д. Использование русских слов, приблизительно воспроизводящих соответствующие иноязычные («всенародный» для </a:t>
            </a:r>
            <a:r>
              <a:rPr lang="ru-RU" dirty="0" err="1"/>
              <a:t>epidimeque</a:t>
            </a:r>
            <a:r>
              <a:rPr lang="ru-RU" dirty="0"/>
              <a:t> – «</a:t>
            </a:r>
            <a:r>
              <a:rPr lang="ru-RU" dirty="0" err="1"/>
              <a:t>эпидимеческий</a:t>
            </a:r>
            <a:r>
              <a:rPr lang="ru-RU" dirty="0"/>
              <a:t>», «внезапный» для </a:t>
            </a:r>
            <a:r>
              <a:rPr lang="ru-RU" dirty="0" err="1"/>
              <a:t>panique</a:t>
            </a:r>
            <a:r>
              <a:rPr lang="ru-RU" dirty="0"/>
              <a:t> – «панический», «учение» для </a:t>
            </a:r>
            <a:r>
              <a:rPr lang="ru-RU" dirty="0" err="1"/>
              <a:t>erudition</a:t>
            </a:r>
            <a:r>
              <a:rPr lang="ru-RU" dirty="0"/>
              <a:t> – «эрудиция»), а также случаи описательного перевода при помощи словосочетаний, вроде: «</a:t>
            </a:r>
            <a:r>
              <a:rPr lang="ru-RU" dirty="0" err="1"/>
              <a:t>предверженная</a:t>
            </a:r>
            <a:r>
              <a:rPr lang="ru-RU" dirty="0"/>
              <a:t> вещь» (для </a:t>
            </a:r>
            <a:r>
              <a:rPr lang="ru-RU" dirty="0" err="1"/>
              <a:t>object</a:t>
            </a:r>
            <a:r>
              <a:rPr lang="ru-RU" dirty="0"/>
              <a:t> – «объект»), «сила капелек» (для </a:t>
            </a:r>
            <a:r>
              <a:rPr lang="ru-RU" dirty="0" err="1"/>
              <a:t>essence</a:t>
            </a:r>
            <a:r>
              <a:rPr lang="ru-RU" dirty="0"/>
              <a:t> – «эссенция»), «жар исступления» (для </a:t>
            </a:r>
            <a:r>
              <a:rPr lang="ru-RU" dirty="0" err="1"/>
              <a:t>entousiasme</a:t>
            </a:r>
            <a:r>
              <a:rPr lang="ru-RU" dirty="0"/>
              <a:t> – «энтузиазм»), «телесное мановение» (для </a:t>
            </a:r>
            <a:r>
              <a:rPr lang="ru-RU" dirty="0" err="1"/>
              <a:t>geste</a:t>
            </a:r>
            <a:r>
              <a:rPr lang="ru-RU" dirty="0"/>
              <a:t> – «жест»), «урочный округ» (для </a:t>
            </a:r>
            <a:r>
              <a:rPr lang="ru-RU" dirty="0" err="1"/>
              <a:t>periode</a:t>
            </a:r>
            <a:r>
              <a:rPr lang="ru-RU" dirty="0"/>
              <a:t> – «период») и т. п.</a:t>
            </a:r>
          </a:p>
          <a:p>
            <a:pPr marL="285750" indent="-285750">
              <a:buFont typeface="Wingdings" panose="05000000000000000000" pitchFamily="2" charset="2"/>
              <a:buChar char="ü"/>
            </a:pPr>
            <a:endParaRPr lang="ru-RU" dirty="0"/>
          </a:p>
          <a:p>
            <a:pPr marL="285750" indent="-285750">
              <a:buFont typeface="Wingdings" panose="05000000000000000000" pitchFamily="2" charset="2"/>
              <a:buChar char="ü"/>
            </a:pPr>
            <a:r>
              <a:rPr lang="ru-RU" dirty="0"/>
              <a:t>Кантемир, переводя книгу французского мыслителя Б. </a:t>
            </a:r>
            <a:r>
              <a:rPr lang="ru-RU" dirty="0" err="1"/>
              <a:t>Фонтенеля</a:t>
            </a:r>
            <a:r>
              <a:rPr lang="ru-RU" dirty="0"/>
              <a:t> «Разговоры о множестве миров», счел необходимым снабдить свой труд примечаниями, в которых давалось толкование использованных переводчиком иноязычных слов, «которые и не хотя принужден был употребить, своих равносильных не имея», а также русских лексических единиц, использованных в новом значении. </a:t>
            </a:r>
          </a:p>
        </p:txBody>
      </p:sp>
    </p:spTree>
    <p:extLst>
      <p:ext uri="{BB962C8B-B14F-4D97-AF65-F5344CB8AC3E}">
        <p14:creationId xmlns:p14="http://schemas.microsoft.com/office/powerpoint/2010/main" val="1420977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453010-D397-D949-158C-C99B1C60F377}"/>
              </a:ext>
            </a:extLst>
          </p:cNvPr>
          <p:cNvSpPr txBox="1"/>
          <p:nvPr/>
        </p:nvSpPr>
        <p:spPr>
          <a:xfrm>
            <a:off x="756139" y="1110902"/>
            <a:ext cx="10749224" cy="4401205"/>
          </a:xfrm>
          <a:prstGeom prst="rect">
            <a:avLst/>
          </a:prstGeom>
          <a:noFill/>
        </p:spPr>
        <p:txBody>
          <a:bodyPr wrap="square">
            <a:spAutoFit/>
          </a:bodyPr>
          <a:lstStyle/>
          <a:p>
            <a:r>
              <a:rPr lang="ru-RU" sz="2000" dirty="0"/>
              <a:t>Эпоха Екатерины II (1762 - 1796 гг.)  - «златой век перевода»</a:t>
            </a:r>
          </a:p>
          <a:p>
            <a:endParaRPr lang="ru-RU" sz="2000" dirty="0"/>
          </a:p>
          <a:p>
            <a:r>
              <a:rPr lang="ru-RU" sz="2000" dirty="0"/>
              <a:t>«Собрание, старающееся о переводе иностранных книг на российский язык», репертуар переводов которого был довольно обширен – от сочинений представителей просветительской философии до античной классики. </a:t>
            </a:r>
          </a:p>
          <a:p>
            <a:endParaRPr lang="ru-RU" sz="2000" dirty="0"/>
          </a:p>
          <a:p>
            <a:r>
              <a:rPr lang="ru-RU" sz="2000" dirty="0"/>
              <a:t>В 1790 г., по инициативе знаменитой княгини Екатерины Романовны Дашковой (1743–1810), был учрежден Переводческий департамент при Академии наук во главе с профессором А.П. Протасовым, «коего главнейшее попечение состоять должно в </a:t>
            </a:r>
            <a:r>
              <a:rPr lang="ru-RU" sz="2000" dirty="0" err="1"/>
              <a:t>преложении</a:t>
            </a:r>
            <a:r>
              <a:rPr lang="ru-RU" sz="2000" dirty="0"/>
              <a:t> на отечественный язык наш разных полезных книг с языков, а чрез то самое студенты и переводчики наши </a:t>
            </a:r>
            <a:r>
              <a:rPr lang="ru-RU" sz="2000" dirty="0" err="1"/>
              <a:t>усовершатся</a:t>
            </a:r>
            <a:r>
              <a:rPr lang="ru-RU" sz="2000" dirty="0"/>
              <a:t> как в разных познаниях, так и в отечественном языке»</a:t>
            </a:r>
          </a:p>
          <a:p>
            <a:endParaRPr lang="ru-RU" sz="2000" dirty="0"/>
          </a:p>
          <a:p>
            <a:r>
              <a:rPr lang="ru-RU" sz="2000" dirty="0"/>
              <a:t>При переводе художественной литературы использовались принципы классицизма.</a:t>
            </a:r>
          </a:p>
        </p:txBody>
      </p:sp>
    </p:spTree>
    <p:extLst>
      <p:ext uri="{BB962C8B-B14F-4D97-AF65-F5344CB8AC3E}">
        <p14:creationId xmlns:p14="http://schemas.microsoft.com/office/powerpoint/2010/main" val="1659535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E9445-347A-2AAE-F66C-CCE092A2D51D}"/>
              </a:ext>
            </a:extLst>
          </p:cNvPr>
          <p:cNvSpPr txBox="1"/>
          <p:nvPr/>
        </p:nvSpPr>
        <p:spPr>
          <a:xfrm>
            <a:off x="438778" y="1228397"/>
            <a:ext cx="11314444" cy="4401205"/>
          </a:xfrm>
          <a:prstGeom prst="rect">
            <a:avLst/>
          </a:prstGeom>
          <a:noFill/>
        </p:spPr>
        <p:txBody>
          <a:bodyPr wrap="square">
            <a:spAutoFit/>
          </a:bodyPr>
          <a:lstStyle/>
          <a:p>
            <a:r>
              <a:rPr lang="ru-RU" sz="2000" dirty="0"/>
              <a:t>Наличие достаточно богатой практики художественного перевода, естественно, должно было стимулировать и разработку его теоретических проблем. Пожалуй, в наиболее общем виде их сформулировал Василий Евдокимович </a:t>
            </a:r>
            <a:r>
              <a:rPr lang="ru-RU" sz="2000" dirty="0" err="1"/>
              <a:t>Адодуров</a:t>
            </a:r>
            <a:r>
              <a:rPr lang="ru-RU" sz="2000" dirty="0"/>
              <a:t> (1709–1780) – автор грамматики русского языка, работавший переводчиком с немецкого и латинского языков при академической канцелярии, впоследствии занимавший ряд высоких государственных постов, который предъявлял к переводу следующие требования:</a:t>
            </a:r>
          </a:p>
          <a:p>
            <a:endParaRPr lang="ru-RU" sz="2000" dirty="0"/>
          </a:p>
          <a:p>
            <a:r>
              <a:rPr lang="ru-RU" sz="2000" dirty="0"/>
              <a:t>1) чтобы он полностью совпадал с оригиналом;</a:t>
            </a:r>
          </a:p>
          <a:p>
            <a:endParaRPr lang="ru-RU" sz="2000" dirty="0"/>
          </a:p>
          <a:p>
            <a:r>
              <a:rPr lang="ru-RU" sz="2000" dirty="0"/>
              <a:t>2) был бы изложен четко и без грамматических ошибок;</a:t>
            </a:r>
          </a:p>
          <a:p>
            <a:endParaRPr lang="ru-RU" sz="2000" dirty="0"/>
          </a:p>
          <a:p>
            <a:r>
              <a:rPr lang="ru-RU" sz="2000" dirty="0"/>
              <a:t>3) не нарушал бы языковых норм, не вызывал досады при чтении и не позволял бы легко догадываться, на каком языке написан оригинал (т. е. не носил на себе отпечатка «</a:t>
            </a:r>
            <a:r>
              <a:rPr lang="ru-RU" sz="2000" dirty="0" err="1"/>
              <a:t>чужеязычности</a:t>
            </a:r>
            <a:r>
              <a:rPr lang="ru-RU" sz="2000" dirty="0"/>
              <a:t>»).</a:t>
            </a:r>
          </a:p>
        </p:txBody>
      </p:sp>
    </p:spTree>
    <p:extLst>
      <p:ext uri="{BB962C8B-B14F-4D97-AF65-F5344CB8AC3E}">
        <p14:creationId xmlns:p14="http://schemas.microsoft.com/office/powerpoint/2010/main" val="134782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a:extLst>
              <a:ext uri="{FF2B5EF4-FFF2-40B4-BE49-F238E27FC236}">
                <a16:creationId xmlns:a16="http://schemas.microsoft.com/office/drawing/2014/main" id="{48E44561-CFD2-C049-E498-B4A26B3D2269}"/>
              </a:ext>
            </a:extLst>
          </p:cNvPr>
          <p:cNvPicPr>
            <a:picLocks noChangeAspect="1"/>
          </p:cNvPicPr>
          <p:nvPr/>
        </p:nvPicPr>
        <p:blipFill>
          <a:blip r:embed="rId2"/>
          <a:srcRect l="20579" r="11338" b="-1"/>
          <a:stretch/>
        </p:blipFill>
        <p:spPr>
          <a:xfrm>
            <a:off x="20" y="10"/>
            <a:ext cx="6044164" cy="6857990"/>
          </a:xfrm>
          <a:prstGeom prst="rect">
            <a:avLst/>
          </a:prstGeom>
        </p:spPr>
      </p:pic>
      <p:sp>
        <p:nvSpPr>
          <p:cNvPr id="7" name="TextBox 6">
            <a:extLst>
              <a:ext uri="{FF2B5EF4-FFF2-40B4-BE49-F238E27FC236}">
                <a16:creationId xmlns:a16="http://schemas.microsoft.com/office/drawing/2014/main" id="{4FC76A98-6F34-E39B-0DA5-9953B5A909D0}"/>
              </a:ext>
            </a:extLst>
          </p:cNvPr>
          <p:cNvSpPr txBox="1"/>
          <p:nvPr/>
        </p:nvSpPr>
        <p:spPr>
          <a:xfrm>
            <a:off x="6223913" y="765400"/>
            <a:ext cx="5643189" cy="5514817"/>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000" dirty="0" err="1"/>
              <a:t>Древнейший</a:t>
            </a:r>
            <a:r>
              <a:rPr lang="en-US" sz="2000" dirty="0"/>
              <a:t> </a:t>
            </a:r>
            <a:r>
              <a:rPr lang="en-US" sz="2000" dirty="0" err="1"/>
              <a:t>мегаполис</a:t>
            </a:r>
            <a:r>
              <a:rPr lang="en-US" sz="2000" dirty="0"/>
              <a:t> </a:t>
            </a:r>
            <a:r>
              <a:rPr lang="en-US" sz="2000" dirty="0" err="1"/>
              <a:t>Месопотамии</a:t>
            </a:r>
            <a:r>
              <a:rPr lang="en-US" sz="2000" dirty="0"/>
              <a:t> </a:t>
            </a:r>
            <a:r>
              <a:rPr lang="en-US" sz="2000" dirty="0" err="1"/>
              <a:t>Вавилон</a:t>
            </a:r>
            <a:r>
              <a:rPr lang="en-US" sz="2000" dirty="0"/>
              <a:t> </a:t>
            </a:r>
          </a:p>
          <a:p>
            <a:pPr indent="-228600">
              <a:spcAft>
                <a:spcPts val="600"/>
              </a:spcAft>
              <a:buFont typeface="Arial" panose="020B0604020202020204" pitchFamily="34" charset="0"/>
              <a:buChar char="•"/>
            </a:pPr>
            <a:r>
              <a:rPr lang="en-US" sz="2000" dirty="0" err="1"/>
              <a:t>Первые</a:t>
            </a:r>
            <a:r>
              <a:rPr lang="en-US" sz="2000" dirty="0"/>
              <a:t> </a:t>
            </a:r>
            <a:r>
              <a:rPr lang="en-US" sz="2000" dirty="0" err="1"/>
              <a:t>замечания</a:t>
            </a:r>
            <a:r>
              <a:rPr lang="en-US" sz="2000" dirty="0"/>
              <a:t> о </a:t>
            </a:r>
            <a:r>
              <a:rPr lang="en-US" sz="2000" dirty="0" err="1"/>
              <a:t>работе</a:t>
            </a:r>
            <a:r>
              <a:rPr lang="en-US" sz="2000" dirty="0"/>
              <a:t> </a:t>
            </a:r>
            <a:r>
              <a:rPr lang="en-US" sz="2000" dirty="0" err="1"/>
              <a:t>переводчиков</a:t>
            </a:r>
            <a:r>
              <a:rPr lang="en-US" sz="2000" dirty="0"/>
              <a:t> </a:t>
            </a:r>
            <a:r>
              <a:rPr lang="en-US" sz="2000" dirty="0" err="1"/>
              <a:t>относят</a:t>
            </a:r>
            <a:r>
              <a:rPr lang="en-US" sz="2000" dirty="0"/>
              <a:t> к I </a:t>
            </a:r>
            <a:r>
              <a:rPr lang="en-US" sz="2000" dirty="0" err="1"/>
              <a:t>тысячелетию</a:t>
            </a:r>
            <a:r>
              <a:rPr lang="en-US" sz="2000" dirty="0"/>
              <a:t> </a:t>
            </a:r>
            <a:r>
              <a:rPr lang="en-US" sz="2000" dirty="0" err="1"/>
              <a:t>до</a:t>
            </a:r>
            <a:r>
              <a:rPr lang="en-US" sz="2000" dirty="0"/>
              <a:t> н. э. </a:t>
            </a:r>
          </a:p>
          <a:p>
            <a:pPr indent="-228600">
              <a:spcAft>
                <a:spcPts val="600"/>
              </a:spcAft>
              <a:buFont typeface="Arial" panose="020B0604020202020204" pitchFamily="34" charset="0"/>
              <a:buChar char="•"/>
            </a:pPr>
            <a:endParaRPr lang="en-US" sz="2000" dirty="0"/>
          </a:p>
          <a:p>
            <a:pPr indent="-228600">
              <a:spcAft>
                <a:spcPts val="600"/>
              </a:spcAft>
              <a:buFont typeface="Arial" panose="020B0604020202020204" pitchFamily="34" charset="0"/>
              <a:buChar char="•"/>
            </a:pPr>
            <a:r>
              <a:rPr lang="en-US" sz="2000" dirty="0" err="1"/>
              <a:t>Среди</a:t>
            </a:r>
            <a:r>
              <a:rPr lang="en-US" sz="2000" dirty="0"/>
              <a:t> «</a:t>
            </a:r>
            <a:r>
              <a:rPr lang="en-US" sz="2000" dirty="0" err="1"/>
              <a:t>сепиру</a:t>
            </a:r>
            <a:r>
              <a:rPr lang="en-US" sz="2000" dirty="0"/>
              <a:t>», </a:t>
            </a:r>
            <a:r>
              <a:rPr lang="en-US" sz="2000" dirty="0" err="1"/>
              <a:t>так</a:t>
            </a:r>
            <a:r>
              <a:rPr lang="en-US" sz="2000" dirty="0"/>
              <a:t> </a:t>
            </a:r>
            <a:r>
              <a:rPr lang="en-US" sz="2000" dirty="0" err="1"/>
              <a:t>называли</a:t>
            </a:r>
            <a:r>
              <a:rPr lang="en-US" sz="2000" dirty="0"/>
              <a:t> </a:t>
            </a:r>
            <a:r>
              <a:rPr lang="en-US" sz="2000" dirty="0" err="1"/>
              <a:t>интерпретаторов</a:t>
            </a:r>
            <a:r>
              <a:rPr lang="en-US" sz="2000" dirty="0"/>
              <a:t>, </a:t>
            </a:r>
            <a:r>
              <a:rPr lang="en-US" sz="2000" dirty="0" err="1"/>
              <a:t>существовала</a:t>
            </a:r>
            <a:r>
              <a:rPr lang="en-US" sz="2000" dirty="0"/>
              <a:t> </a:t>
            </a:r>
            <a:r>
              <a:rPr lang="en-US" sz="2000" dirty="0" err="1"/>
              <a:t>строжайшая</a:t>
            </a:r>
            <a:r>
              <a:rPr lang="en-US" sz="2000" dirty="0"/>
              <a:t> </a:t>
            </a:r>
            <a:r>
              <a:rPr lang="en-US" sz="2000" dirty="0" err="1"/>
              <a:t>иерархия</a:t>
            </a:r>
            <a:r>
              <a:rPr lang="en-US" sz="2000" dirty="0"/>
              <a:t>:</a:t>
            </a:r>
          </a:p>
          <a:p>
            <a:pPr indent="-228600">
              <a:spcAft>
                <a:spcPts val="600"/>
              </a:spcAft>
              <a:buFont typeface="Arial" panose="020B0604020202020204" pitchFamily="34" charset="0"/>
              <a:buChar char="•"/>
            </a:pPr>
            <a:endParaRPr lang="en-US" sz="2000" dirty="0"/>
          </a:p>
          <a:p>
            <a:pPr indent="-228600">
              <a:spcAft>
                <a:spcPts val="600"/>
              </a:spcAft>
              <a:buFont typeface="Arial" panose="020B0604020202020204" pitchFamily="34" charset="0"/>
              <a:buChar char="•"/>
            </a:pPr>
            <a:r>
              <a:rPr lang="en-US" sz="2000" dirty="0" err="1"/>
              <a:t>Драгоманы</a:t>
            </a:r>
            <a:r>
              <a:rPr lang="en-US" sz="2000" dirty="0"/>
              <a:t>, </a:t>
            </a:r>
            <a:r>
              <a:rPr lang="en-US" sz="2000" dirty="0" err="1"/>
              <a:t>или</a:t>
            </a:r>
            <a:r>
              <a:rPr lang="en-US" sz="2000" dirty="0"/>
              <a:t> </a:t>
            </a:r>
            <a:r>
              <a:rPr lang="en-US" sz="2000" dirty="0" err="1"/>
              <a:t>перелагатели</a:t>
            </a:r>
            <a:r>
              <a:rPr lang="en-US" sz="2000" dirty="0"/>
              <a:t> с </a:t>
            </a:r>
            <a:r>
              <a:rPr lang="en-US" sz="2000" dirty="0" err="1"/>
              <a:t>языка</a:t>
            </a:r>
            <a:r>
              <a:rPr lang="en-US" sz="2000" dirty="0"/>
              <a:t> </a:t>
            </a:r>
            <a:r>
              <a:rPr lang="en-US" sz="2000" dirty="0" err="1"/>
              <a:t>туземцев</a:t>
            </a:r>
            <a:r>
              <a:rPr lang="en-US" sz="2000" dirty="0"/>
              <a:t>;</a:t>
            </a:r>
          </a:p>
          <a:p>
            <a:pPr indent="-228600">
              <a:spcAft>
                <a:spcPts val="600"/>
              </a:spcAft>
              <a:buFont typeface="Arial" panose="020B0604020202020204" pitchFamily="34" charset="0"/>
              <a:buChar char="•"/>
            </a:pPr>
            <a:r>
              <a:rPr lang="en-US" sz="2000" dirty="0" err="1"/>
              <a:t>Переводчики</a:t>
            </a:r>
            <a:r>
              <a:rPr lang="en-US" sz="2000" dirty="0"/>
              <a:t> — </a:t>
            </a:r>
            <a:r>
              <a:rPr lang="en-US" sz="2000" dirty="0" err="1"/>
              <a:t>служители</a:t>
            </a:r>
            <a:r>
              <a:rPr lang="en-US" sz="2000" dirty="0"/>
              <a:t> </a:t>
            </a:r>
            <a:r>
              <a:rPr lang="en-US" sz="2000" dirty="0" err="1"/>
              <a:t>храма</a:t>
            </a:r>
            <a:r>
              <a:rPr lang="en-US" sz="2000" dirty="0"/>
              <a:t>;</a:t>
            </a:r>
          </a:p>
          <a:p>
            <a:pPr indent="-228600">
              <a:spcAft>
                <a:spcPts val="600"/>
              </a:spcAft>
              <a:buFont typeface="Arial" panose="020B0604020202020204" pitchFamily="34" charset="0"/>
              <a:buChar char="•"/>
            </a:pPr>
            <a:r>
              <a:rPr lang="en-US" sz="2000" dirty="0" err="1"/>
              <a:t>Переводчики</a:t>
            </a:r>
            <a:r>
              <a:rPr lang="en-US" sz="2000" dirty="0"/>
              <a:t> </a:t>
            </a:r>
            <a:r>
              <a:rPr lang="en-US" sz="2000" dirty="0" err="1"/>
              <a:t>управляющих</a:t>
            </a:r>
            <a:r>
              <a:rPr lang="en-US" sz="2000" dirty="0"/>
              <a:t>;</a:t>
            </a:r>
          </a:p>
          <a:p>
            <a:pPr indent="-228600">
              <a:spcAft>
                <a:spcPts val="600"/>
              </a:spcAft>
              <a:buFont typeface="Arial" panose="020B0604020202020204" pitchFamily="34" charset="0"/>
              <a:buChar char="•"/>
            </a:pPr>
            <a:r>
              <a:rPr lang="en-US" sz="2000" dirty="0" err="1"/>
              <a:t>Переводчики</a:t>
            </a:r>
            <a:r>
              <a:rPr lang="en-US" sz="2000" dirty="0"/>
              <a:t> </a:t>
            </a:r>
            <a:r>
              <a:rPr lang="en-US" sz="2000" dirty="0" err="1"/>
              <a:t>наместников</a:t>
            </a:r>
            <a:r>
              <a:rPr lang="en-US" sz="2000" dirty="0"/>
              <a:t>;</a:t>
            </a:r>
          </a:p>
          <a:p>
            <a:pPr indent="-228600">
              <a:spcAft>
                <a:spcPts val="600"/>
              </a:spcAft>
              <a:buFont typeface="Arial" panose="020B0604020202020204" pitchFamily="34" charset="0"/>
              <a:buChar char="•"/>
            </a:pPr>
            <a:r>
              <a:rPr lang="en-US" sz="2000" dirty="0" err="1"/>
              <a:t>Царские</a:t>
            </a:r>
            <a:r>
              <a:rPr lang="en-US" sz="2000" dirty="0"/>
              <a:t> </a:t>
            </a:r>
            <a:r>
              <a:rPr lang="en-US" sz="2000" dirty="0" err="1"/>
              <a:t>переводчики</a:t>
            </a:r>
            <a:r>
              <a:rPr lang="en-US" sz="2000" dirty="0"/>
              <a:t>.</a:t>
            </a:r>
          </a:p>
        </p:txBody>
      </p:sp>
      <p:cxnSp>
        <p:nvCxnSpPr>
          <p:cNvPr id="18" name="Straight Connector 17">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968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B5B9CD-CE7F-DDBD-71B4-6BD36F133D90}"/>
              </a:ext>
            </a:extLst>
          </p:cNvPr>
          <p:cNvSpPr txBox="1"/>
          <p:nvPr/>
        </p:nvSpPr>
        <p:spPr>
          <a:xfrm>
            <a:off x="329502" y="1040064"/>
            <a:ext cx="11532995" cy="5324535"/>
          </a:xfrm>
          <a:prstGeom prst="rect">
            <a:avLst/>
          </a:prstGeom>
          <a:noFill/>
        </p:spPr>
        <p:txBody>
          <a:bodyPr wrap="square">
            <a:spAutoFit/>
          </a:bodyPr>
          <a:lstStyle/>
          <a:p>
            <a:r>
              <a:rPr lang="ru-RU" sz="2000" dirty="0"/>
              <a:t>Н.М. Карамзин </a:t>
            </a:r>
          </a:p>
          <a:p>
            <a:r>
              <a:rPr lang="ru-RU" sz="2000" dirty="0"/>
              <a:t>В конце XVIII в. много занимается переводами основоположник сентиментализма в России Н. М. Карамзин, считавший деятельность в этой области важным фактором в развитии языка и литературы и резко критиковавший распространенный в его время (не только в России) метод передачи произведения не с оригинала, а с перевода на французский (реже другие) языки.</a:t>
            </a:r>
          </a:p>
          <a:p>
            <a:endParaRPr lang="ru-RU" sz="2000" dirty="0"/>
          </a:p>
          <a:p>
            <a:r>
              <a:rPr lang="ru-RU" sz="2000" dirty="0"/>
              <a:t>Карамзин целенаправленно отказывался от использования церковнославянской лексики и грамматики, приводя язык своих произведений к обиходному языку своей эпохи и используя в качестве образца грамматику и синтаксис французского языка.</a:t>
            </a:r>
          </a:p>
          <a:p>
            <a:endParaRPr lang="ru-RU" sz="2000" dirty="0"/>
          </a:p>
          <a:p>
            <a:r>
              <a:rPr lang="ru-RU" sz="2000" dirty="0"/>
              <a:t>Карамзин ввёл в русский язык множество новых слов — неологизмов («благотворительность», «влюблённость», «влияние», «достопримечательность», «ответственность», «подозрительность», «впечатление» в современном значении, «утончённость», «человечный»). </a:t>
            </a:r>
          </a:p>
          <a:p>
            <a:endParaRPr lang="ru-RU" sz="2000" dirty="0"/>
          </a:p>
          <a:p>
            <a:r>
              <a:rPr lang="ru-RU" sz="2000" dirty="0"/>
              <a:t>Также он, по последним научным исследованиям, изобрёл букву Ё (по другой версии, он лишь одним из первых начал её использовать).</a:t>
            </a:r>
          </a:p>
          <a:p>
            <a:endParaRPr lang="ru-RU" sz="2000" dirty="0"/>
          </a:p>
        </p:txBody>
      </p:sp>
    </p:spTree>
    <p:extLst>
      <p:ext uri="{BB962C8B-B14F-4D97-AF65-F5344CB8AC3E}">
        <p14:creationId xmlns:p14="http://schemas.microsoft.com/office/powerpoint/2010/main" val="976745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B8B8DB-0AFC-CCAC-3B32-868855D053CA}"/>
              </a:ext>
            </a:extLst>
          </p:cNvPr>
          <p:cNvSpPr txBox="1"/>
          <p:nvPr/>
        </p:nvSpPr>
        <p:spPr>
          <a:xfrm>
            <a:off x="524189" y="766732"/>
            <a:ext cx="11143622" cy="5324535"/>
          </a:xfrm>
          <a:prstGeom prst="rect">
            <a:avLst/>
          </a:prstGeom>
          <a:noFill/>
        </p:spPr>
        <p:txBody>
          <a:bodyPr wrap="square">
            <a:spAutoFit/>
          </a:bodyPr>
          <a:lstStyle/>
          <a:p>
            <a:r>
              <a:rPr lang="ru-RU" sz="2000" dirty="0"/>
              <a:t>В.А. Жуковский</a:t>
            </a:r>
          </a:p>
          <a:p>
            <a:r>
              <a:rPr lang="ru-RU" sz="2000" dirty="0"/>
              <a:t> </a:t>
            </a:r>
          </a:p>
          <a:p>
            <a:r>
              <a:rPr lang="ru-RU" sz="2000" dirty="0"/>
              <a:t>Переводчик, уступая образцу своему пальму изобретательности, должен необходимо иметь почти </a:t>
            </a:r>
            <a:r>
              <a:rPr lang="ru-RU" sz="2000" dirty="0" err="1"/>
              <a:t>одинакое</a:t>
            </a:r>
            <a:r>
              <a:rPr lang="ru-RU" sz="2000" dirty="0"/>
              <a:t> с ним воображение, </a:t>
            </a:r>
            <a:r>
              <a:rPr lang="ru-RU" sz="2000" dirty="0" err="1"/>
              <a:t>одинакое</a:t>
            </a:r>
            <a:r>
              <a:rPr lang="ru-RU" sz="2000" dirty="0"/>
              <a:t> искусство слога, </a:t>
            </a:r>
            <a:r>
              <a:rPr lang="ru-RU" sz="2000" dirty="0" err="1"/>
              <a:t>одинакую</a:t>
            </a:r>
            <a:r>
              <a:rPr lang="ru-RU" sz="2000" dirty="0"/>
              <a:t> силу в уме и чувствах. </a:t>
            </a:r>
          </a:p>
          <a:p>
            <a:endParaRPr lang="ru-RU" sz="2000" dirty="0"/>
          </a:p>
          <a:p>
            <a:r>
              <a:rPr lang="ru-RU" sz="2000" dirty="0"/>
              <a:t>Что же обязан делать переводчик? </a:t>
            </a:r>
          </a:p>
          <a:p>
            <a:endParaRPr lang="ru-RU" sz="2000" dirty="0"/>
          </a:p>
          <a:p>
            <a:r>
              <a:rPr lang="ru-RU" sz="2000" dirty="0"/>
              <a:t>Находить у себя в воображении такие красоты, которые могли бы служить заменою, следовательно, производить собственное, равно и превосходное: не означает ли это быть творцом? И не потребно ли для того иметь дарование писателя оригинального?»</a:t>
            </a:r>
          </a:p>
          <a:p>
            <a:endParaRPr lang="ru-RU" sz="2000" dirty="0"/>
          </a:p>
          <a:p>
            <a:r>
              <a:rPr lang="ru-RU" sz="2000" dirty="0"/>
              <a:t>«А сотворить их (красоты) может только тогда, когда, наполнившись идеалом, представляющимся ему в творении переводимого им поэта, преобразит его, в создание собственного воображения; когда, руководствуясь автором оригинальным, повторит с начала до конца работу его гения – но сия способность действовать с одинаково с творческим гением не есть ли сама по себе уже творческая способность?»</a:t>
            </a:r>
          </a:p>
        </p:txBody>
      </p:sp>
    </p:spTree>
    <p:extLst>
      <p:ext uri="{BB962C8B-B14F-4D97-AF65-F5344CB8AC3E}">
        <p14:creationId xmlns:p14="http://schemas.microsoft.com/office/powerpoint/2010/main" val="3469641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a:extLst>
              <a:ext uri="{FF2B5EF4-FFF2-40B4-BE49-F238E27FC236}">
                <a16:creationId xmlns:a16="http://schemas.microsoft.com/office/drawing/2014/main" id="{6117B822-215C-B25C-F0D2-C22D525A6E20}"/>
              </a:ext>
            </a:extLst>
          </p:cNvPr>
          <p:cNvGraphicFramePr>
            <a:graphicFrameLocks noGrp="1"/>
          </p:cNvGraphicFramePr>
          <p:nvPr>
            <p:extLst>
              <p:ext uri="{D42A27DB-BD31-4B8C-83A1-F6EECF244321}">
                <p14:modId xmlns:p14="http://schemas.microsoft.com/office/powerpoint/2010/main" val="2883787312"/>
              </p:ext>
            </p:extLst>
          </p:nvPr>
        </p:nvGraphicFramePr>
        <p:xfrm>
          <a:off x="90435" y="347877"/>
          <a:ext cx="12101565" cy="6223000"/>
        </p:xfrm>
        <a:graphic>
          <a:graphicData uri="http://schemas.openxmlformats.org/drawingml/2006/table">
            <a:tbl>
              <a:tblPr firstRow="1" bandRow="1">
                <a:tableStyleId>{5940675A-B579-460E-94D1-54222C63F5DA}</a:tableStyleId>
              </a:tblPr>
              <a:tblGrid>
                <a:gridCol w="3888712">
                  <a:extLst>
                    <a:ext uri="{9D8B030D-6E8A-4147-A177-3AD203B41FA5}">
                      <a16:colId xmlns:a16="http://schemas.microsoft.com/office/drawing/2014/main" val="159197510"/>
                    </a:ext>
                  </a:extLst>
                </a:gridCol>
                <a:gridCol w="4178998">
                  <a:extLst>
                    <a:ext uri="{9D8B030D-6E8A-4147-A177-3AD203B41FA5}">
                      <a16:colId xmlns:a16="http://schemas.microsoft.com/office/drawing/2014/main" val="614953897"/>
                    </a:ext>
                  </a:extLst>
                </a:gridCol>
                <a:gridCol w="4033855">
                  <a:extLst>
                    <a:ext uri="{9D8B030D-6E8A-4147-A177-3AD203B41FA5}">
                      <a16:colId xmlns:a16="http://schemas.microsoft.com/office/drawing/2014/main" val="3720061440"/>
                    </a:ext>
                  </a:extLst>
                </a:gridCol>
              </a:tblGrid>
              <a:tr h="370840">
                <a:tc>
                  <a:txBody>
                    <a:bodyPr/>
                    <a:lstStyle/>
                    <a:p>
                      <a:r>
                        <a:rPr lang="ru-RU" dirty="0"/>
                        <a:t>Вальтер Скотт</a:t>
                      </a:r>
                    </a:p>
                  </a:txBody>
                  <a:tcPr>
                    <a:solidFill>
                      <a:schemeClr val="bg1"/>
                    </a:solidFill>
                  </a:tcPr>
                </a:tc>
                <a:tc>
                  <a:txBody>
                    <a:bodyPr/>
                    <a:lstStyle/>
                    <a:p>
                      <a:r>
                        <a:rPr lang="ru-RU" dirty="0"/>
                        <a:t>Яндекс-переводчик</a:t>
                      </a:r>
                    </a:p>
                  </a:txBody>
                  <a:tcPr>
                    <a:solidFill>
                      <a:schemeClr val="bg1"/>
                    </a:solidFill>
                  </a:tcPr>
                </a:tc>
                <a:tc>
                  <a:txBody>
                    <a:bodyPr/>
                    <a:lstStyle/>
                    <a:p>
                      <a:r>
                        <a:rPr lang="ru-RU" dirty="0"/>
                        <a:t>В.А. Жуковский</a:t>
                      </a:r>
                    </a:p>
                  </a:txBody>
                  <a:tcPr>
                    <a:solidFill>
                      <a:schemeClr val="bg1"/>
                    </a:solidFill>
                  </a:tcPr>
                </a:tc>
                <a:extLst>
                  <a:ext uri="{0D108BD9-81ED-4DB2-BD59-A6C34878D82A}">
                    <a16:rowId xmlns:a16="http://schemas.microsoft.com/office/drawing/2014/main" val="273050333"/>
                  </a:ext>
                </a:extLst>
              </a:tr>
              <a:tr h="370840">
                <a:tc>
                  <a:txBody>
                    <a:bodyPr/>
                    <a:lstStyle/>
                    <a:p>
                      <a:r>
                        <a:rPr lang="en-US" dirty="0"/>
                        <a:t>''I cannot come; I must not come;</a:t>
                      </a:r>
                    </a:p>
                    <a:p>
                      <a:r>
                        <a:rPr lang="en-US" dirty="0"/>
                        <a:t>I dare not come to thee;</a:t>
                      </a:r>
                    </a:p>
                    <a:p>
                      <a:r>
                        <a:rPr lang="en-US" dirty="0"/>
                        <a:t>On the eve of St. John I must wander alone:</a:t>
                      </a:r>
                    </a:p>
                    <a:p>
                      <a:r>
                        <a:rPr lang="en-US" dirty="0"/>
                        <a:t>In thy bower I may not be.'-</a:t>
                      </a:r>
                    </a:p>
                    <a:p>
                      <a:endParaRPr lang="en-US" dirty="0"/>
                    </a:p>
                    <a:p>
                      <a:r>
                        <a:rPr lang="en-US" dirty="0"/>
                        <a:t>''''Now, out on thee, faint-hearted knight!</a:t>
                      </a:r>
                    </a:p>
                    <a:p>
                      <a:r>
                        <a:rPr lang="en-US" dirty="0"/>
                        <a:t>Thou shouldst not say me nay;</a:t>
                      </a:r>
                    </a:p>
                    <a:p>
                      <a:r>
                        <a:rPr lang="en-US" dirty="0"/>
                        <a:t>For the eve is sweet, and when lovers meet,</a:t>
                      </a:r>
                    </a:p>
                    <a:p>
                      <a:r>
                        <a:rPr lang="en-US" dirty="0"/>
                        <a:t>Is worth the whole summer's day.</a:t>
                      </a:r>
                    </a:p>
                    <a:p>
                      <a:endParaRPr lang="en-US" dirty="0"/>
                    </a:p>
                    <a:p>
                      <a:r>
                        <a:rPr lang="en-US" dirty="0"/>
                        <a:t>''And I'll chain the blood-hound, and the warder shall not sound,</a:t>
                      </a:r>
                    </a:p>
                    <a:p>
                      <a:r>
                        <a:rPr lang="en-US" dirty="0"/>
                        <a:t>And rushes shall be </a:t>
                      </a:r>
                      <a:r>
                        <a:rPr lang="en-US" dirty="0" err="1"/>
                        <a:t>strew'd</a:t>
                      </a:r>
                      <a:r>
                        <a:rPr lang="en-US" dirty="0"/>
                        <a:t> on the stair;</a:t>
                      </a:r>
                    </a:p>
                    <a:p>
                      <a:r>
                        <a:rPr lang="en-US" dirty="0"/>
                        <a:t>So, by the black rood-stone, and by Holy St. John,</a:t>
                      </a:r>
                    </a:p>
                    <a:p>
                      <a:r>
                        <a:rPr lang="en-US" dirty="0"/>
                        <a:t>I conjure thee, my love, to be there!'-</a:t>
                      </a:r>
                      <a:endParaRPr lang="ru-RU" dirty="0"/>
                    </a:p>
                  </a:txBody>
                  <a:tcPr>
                    <a:solidFill>
                      <a:schemeClr val="bg1"/>
                    </a:solidFill>
                  </a:tcPr>
                </a:tc>
                <a:tc>
                  <a:txBody>
                    <a:bodyPr/>
                    <a:lstStyle/>
                    <a:p>
                      <a:r>
                        <a:rPr lang="ru-RU" dirty="0"/>
                        <a:t>"Я не могу прийти, я не должен приходить;</a:t>
                      </a:r>
                    </a:p>
                    <a:p>
                      <a:r>
                        <a:rPr lang="ru-RU" dirty="0"/>
                        <a:t>Я не осмеливаюсь прийти к тебе;</a:t>
                      </a:r>
                    </a:p>
                    <a:p>
                      <a:r>
                        <a:rPr lang="ru-RU" dirty="0"/>
                        <a:t>В канун праздника Святого Иоанна я должен бродить один:</a:t>
                      </a:r>
                    </a:p>
                    <a:p>
                      <a:r>
                        <a:rPr lang="ru-RU" dirty="0"/>
                        <a:t>В твоей обители меня может не оказаться".</a:t>
                      </a:r>
                    </a:p>
                    <a:p>
                      <a:r>
                        <a:rPr lang="ru-RU" dirty="0"/>
                        <a:t>-"Ну, хватит, малодушный рыцарь!</a:t>
                      </a:r>
                    </a:p>
                    <a:p>
                      <a:r>
                        <a:rPr lang="ru-RU" dirty="0"/>
                        <a:t>Ты не должен говорить мне "нет";</a:t>
                      </a:r>
                    </a:p>
                    <a:p>
                      <a:r>
                        <a:rPr lang="ru-RU" dirty="0"/>
                        <a:t>Потому что вечер прекрасен, и когда влюбленные встречаются,,</a:t>
                      </a:r>
                    </a:p>
                    <a:p>
                      <a:r>
                        <a:rPr lang="ru-RU" dirty="0"/>
                        <a:t>Это стоит целого летнего дня.</a:t>
                      </a:r>
                    </a:p>
                    <a:p>
                      <a:endParaRPr lang="ru-RU" dirty="0"/>
                    </a:p>
                    <a:p>
                      <a:r>
                        <a:rPr lang="ru-RU" dirty="0"/>
                        <a:t>"И я посажу на цепь ищейку, и надзиратель не издаст ни звука",</a:t>
                      </a:r>
                    </a:p>
                    <a:p>
                      <a:r>
                        <a:rPr lang="ru-RU" dirty="0"/>
                        <a:t>И на лестницу будет посыпан тростник.;</a:t>
                      </a:r>
                    </a:p>
                    <a:p>
                      <a:r>
                        <a:rPr lang="ru-RU" dirty="0"/>
                        <a:t>Итак, клянусь черным крестовым камнем и святым Иоанном,</a:t>
                      </a:r>
                    </a:p>
                    <a:p>
                      <a:r>
                        <a:rPr lang="ru-RU" dirty="0"/>
                        <a:t>Я заклинаю тебя, любовь моя, будь там!'-</a:t>
                      </a:r>
                    </a:p>
                  </a:txBody>
                  <a:tcPr>
                    <a:solidFill>
                      <a:schemeClr val="bg1"/>
                    </a:solidFill>
                  </a:tcPr>
                </a:tc>
                <a:tc>
                  <a:txBody>
                    <a:bodyPr/>
                    <a:lstStyle/>
                    <a:p>
                      <a:r>
                        <a:rPr lang="ru-RU" dirty="0"/>
                        <a:t>«Я не властен прийти, я не должен прийти,</a:t>
                      </a:r>
                    </a:p>
                    <a:p>
                      <a:r>
                        <a:rPr lang="ru-RU" dirty="0"/>
                        <a:t>Я не смею прийти (был ответ);</a:t>
                      </a:r>
                    </a:p>
                    <a:p>
                      <a:r>
                        <a:rPr lang="ru-RU" dirty="0"/>
                        <a:t>Пред Ивановым днем одиноким путем</a:t>
                      </a:r>
                    </a:p>
                    <a:p>
                      <a:r>
                        <a:rPr lang="ru-RU" dirty="0"/>
                        <a:t>Я пойду… мне товарища нет».</a:t>
                      </a:r>
                    </a:p>
                    <a:p>
                      <a:endParaRPr lang="ru-RU" dirty="0"/>
                    </a:p>
                    <a:p>
                      <a:r>
                        <a:rPr lang="ru-RU" dirty="0"/>
                        <a:t>«О, сомнение прочь! безмятежная ночь</a:t>
                      </a:r>
                    </a:p>
                    <a:p>
                      <a:r>
                        <a:rPr lang="ru-RU" dirty="0"/>
                        <a:t>Пред великим Ивановым днем</a:t>
                      </a:r>
                    </a:p>
                    <a:p>
                      <a:r>
                        <a:rPr lang="ru-RU" dirty="0"/>
                        <a:t>И </a:t>
                      </a:r>
                      <a:r>
                        <a:rPr lang="ru-RU" dirty="0" err="1"/>
                        <a:t>тиxa</a:t>
                      </a:r>
                      <a:r>
                        <a:rPr lang="ru-RU" dirty="0"/>
                        <a:t> и темна, и свиданьям она</a:t>
                      </a:r>
                    </a:p>
                    <a:p>
                      <a:r>
                        <a:rPr lang="ru-RU" dirty="0"/>
                        <a:t>Благосклонна в молчанье своем.</a:t>
                      </a:r>
                    </a:p>
                    <a:p>
                      <a:endParaRPr lang="ru-RU" dirty="0"/>
                    </a:p>
                    <a:p>
                      <a:r>
                        <a:rPr lang="ru-RU" dirty="0"/>
                        <a:t>Я собак привяжу, часовых уложу,</a:t>
                      </a:r>
                    </a:p>
                    <a:p>
                      <a:r>
                        <a:rPr lang="ru-RU" dirty="0"/>
                        <a:t>Я крыльцо пересыплю травой,</a:t>
                      </a:r>
                    </a:p>
                    <a:p>
                      <a:r>
                        <a:rPr lang="ru-RU" dirty="0"/>
                        <a:t>И в приюте моем, пред Ивановым днем,</a:t>
                      </a:r>
                    </a:p>
                    <a:p>
                      <a:r>
                        <a:rPr lang="ru-RU" dirty="0"/>
                        <a:t>Безопасен ты будешь со мной»</a:t>
                      </a:r>
                    </a:p>
                    <a:p>
                      <a:endParaRPr lang="ru-RU" dirty="0"/>
                    </a:p>
                  </a:txBody>
                  <a:tcPr>
                    <a:solidFill>
                      <a:schemeClr val="bg1"/>
                    </a:solidFill>
                  </a:tcPr>
                </a:tc>
                <a:extLst>
                  <a:ext uri="{0D108BD9-81ED-4DB2-BD59-A6C34878D82A}">
                    <a16:rowId xmlns:a16="http://schemas.microsoft.com/office/drawing/2014/main" val="2581027624"/>
                  </a:ext>
                </a:extLst>
              </a:tr>
            </a:tbl>
          </a:graphicData>
        </a:graphic>
      </p:graphicFrame>
      <p:sp>
        <p:nvSpPr>
          <p:cNvPr id="5" name="Прямоугольник: скругленные углы 4">
            <a:extLst>
              <a:ext uri="{FF2B5EF4-FFF2-40B4-BE49-F238E27FC236}">
                <a16:creationId xmlns:a16="http://schemas.microsoft.com/office/drawing/2014/main" id="{DA59FCF4-6D42-6668-8F70-653C672FD476}"/>
              </a:ext>
            </a:extLst>
          </p:cNvPr>
          <p:cNvSpPr/>
          <p:nvPr/>
        </p:nvSpPr>
        <p:spPr>
          <a:xfrm>
            <a:off x="8249697" y="793820"/>
            <a:ext cx="3727938" cy="84406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C2ED8BF6-9918-7944-8989-ACE34E9C85A4}"/>
              </a:ext>
            </a:extLst>
          </p:cNvPr>
          <p:cNvSpPr/>
          <p:nvPr/>
        </p:nvSpPr>
        <p:spPr>
          <a:xfrm>
            <a:off x="8160936" y="4091355"/>
            <a:ext cx="3727938" cy="84406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187955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E6EE3-1C51-9A25-721E-A859D4E3AF23}"/>
              </a:ext>
            </a:extLst>
          </p:cNvPr>
          <p:cNvSpPr txBox="1"/>
          <p:nvPr/>
        </p:nvSpPr>
        <p:spPr>
          <a:xfrm>
            <a:off x="473947" y="1733900"/>
            <a:ext cx="11244106" cy="1015663"/>
          </a:xfrm>
          <a:prstGeom prst="rect">
            <a:avLst/>
          </a:prstGeom>
          <a:noFill/>
        </p:spPr>
        <p:txBody>
          <a:bodyPr wrap="square">
            <a:spAutoFit/>
          </a:bodyPr>
          <a:lstStyle/>
          <a:p>
            <a:pPr marL="342900" indent="-342900">
              <a:buAutoNum type="arabicPeriod"/>
            </a:pPr>
            <a:r>
              <a:rPr lang="ru-RU" sz="2000" dirty="0">
                <a:effectLst/>
                <a:latin typeface="Times New Roman" panose="02020603050405020304" pitchFamily="18" charset="0"/>
                <a:ea typeface="Times New Roman" panose="02020603050405020304" pitchFamily="18" charset="0"/>
              </a:rPr>
              <a:t>Вопрос о переводе научной терминологии (В.П. Тредиаковский, Кантемир, М.В. Ломоносов)</a:t>
            </a:r>
          </a:p>
          <a:p>
            <a:pPr marL="342900" indent="-342900">
              <a:buAutoNum type="arabicPeriod"/>
            </a:pPr>
            <a:r>
              <a:rPr lang="ru-RU" sz="2000" dirty="0">
                <a:latin typeface="Times New Roman" panose="02020603050405020304" pitchFamily="18" charset="0"/>
                <a:ea typeface="Times New Roman" panose="02020603050405020304" pitchFamily="18" charset="0"/>
              </a:rPr>
              <a:t>Переводческая деятельность А.С. Пушкина и М.Ю. Лермонтова</a:t>
            </a:r>
            <a:endParaRPr lang="ru-RU" sz="2000" dirty="0">
              <a:effectLst/>
              <a:latin typeface="Times New Roman" panose="02020603050405020304" pitchFamily="18" charset="0"/>
              <a:ea typeface="Times New Roman" panose="02020603050405020304" pitchFamily="18" charset="0"/>
            </a:endParaRPr>
          </a:p>
          <a:p>
            <a:pPr marL="342900" indent="-342900">
              <a:buAutoNum type="arabicPeriod"/>
            </a:pPr>
            <a:endParaRPr lang="ru-RU" sz="20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1262A94A-78E8-9EF9-DAB7-048642AD0EAD}"/>
              </a:ext>
            </a:extLst>
          </p:cNvPr>
          <p:cNvSpPr txBox="1"/>
          <p:nvPr/>
        </p:nvSpPr>
        <p:spPr>
          <a:xfrm>
            <a:off x="473947" y="924449"/>
            <a:ext cx="7475974" cy="461665"/>
          </a:xfrm>
          <a:prstGeom prst="rect">
            <a:avLst/>
          </a:prstGeom>
          <a:noFill/>
        </p:spPr>
        <p:txBody>
          <a:bodyPr wrap="square" rtlCol="0">
            <a:spAutoFit/>
          </a:bodyPr>
          <a:lstStyle/>
          <a:p>
            <a:r>
              <a:rPr lang="ru-RU" sz="2400" dirty="0"/>
              <a:t>Темы сообщений</a:t>
            </a:r>
          </a:p>
        </p:txBody>
      </p:sp>
      <p:sp>
        <p:nvSpPr>
          <p:cNvPr id="4" name="TextBox 3">
            <a:extLst>
              <a:ext uri="{FF2B5EF4-FFF2-40B4-BE49-F238E27FC236}">
                <a16:creationId xmlns:a16="http://schemas.microsoft.com/office/drawing/2014/main" id="{8DCD4882-4DB1-CC78-88A0-3D79FBE92024}"/>
              </a:ext>
            </a:extLst>
          </p:cNvPr>
          <p:cNvSpPr txBox="1"/>
          <p:nvPr/>
        </p:nvSpPr>
        <p:spPr>
          <a:xfrm>
            <a:off x="612949" y="4803112"/>
            <a:ext cx="10490480" cy="923330"/>
          </a:xfrm>
          <a:prstGeom prst="rect">
            <a:avLst/>
          </a:prstGeom>
          <a:noFill/>
        </p:spPr>
        <p:txBody>
          <a:bodyPr wrap="square" rtlCol="0">
            <a:spAutoFit/>
          </a:bodyPr>
          <a:lstStyle/>
          <a:p>
            <a:r>
              <a:rPr lang="ru-RU" dirty="0"/>
              <a:t>Выполнить практическое задание в ТУИС.</a:t>
            </a:r>
          </a:p>
          <a:p>
            <a:endParaRPr lang="ru-RU" dirty="0"/>
          </a:p>
          <a:p>
            <a:endParaRPr lang="ru-RU" dirty="0"/>
          </a:p>
        </p:txBody>
      </p:sp>
    </p:spTree>
    <p:extLst>
      <p:ext uri="{BB962C8B-B14F-4D97-AF65-F5344CB8AC3E}">
        <p14:creationId xmlns:p14="http://schemas.microsoft.com/office/powerpoint/2010/main" val="2058964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a:extLst>
              <a:ext uri="{FF2B5EF4-FFF2-40B4-BE49-F238E27FC236}">
                <a16:creationId xmlns:a16="http://schemas.microsoft.com/office/drawing/2014/main" id="{E3BE1302-D50E-B6AC-43FA-20DD37B1095B}"/>
              </a:ext>
            </a:extLst>
          </p:cNvPr>
          <p:cNvPicPr>
            <a:picLocks noChangeAspect="1"/>
          </p:cNvPicPr>
          <p:nvPr/>
        </p:nvPicPr>
        <p:blipFill>
          <a:blip r:embed="rId2"/>
          <a:srcRect l="14346" r="20639" b="-1"/>
          <a:stretch/>
        </p:blipFill>
        <p:spPr>
          <a:xfrm>
            <a:off x="6787152" y="1174023"/>
            <a:ext cx="5404848" cy="4509954"/>
          </a:xfrm>
          <a:prstGeom prst="rect">
            <a:avLst/>
          </a:prstGeom>
        </p:spPr>
      </p:pic>
      <p:sp>
        <p:nvSpPr>
          <p:cNvPr id="3" name="TextBox 2">
            <a:extLst>
              <a:ext uri="{FF2B5EF4-FFF2-40B4-BE49-F238E27FC236}">
                <a16:creationId xmlns:a16="http://schemas.microsoft.com/office/drawing/2014/main" id="{C1D6E853-9B3C-60C9-8CA6-35F0325B08AF}"/>
              </a:ext>
            </a:extLst>
          </p:cNvPr>
          <p:cNvSpPr txBox="1"/>
          <p:nvPr/>
        </p:nvSpPr>
        <p:spPr>
          <a:xfrm>
            <a:off x="466429" y="849398"/>
            <a:ext cx="6125290" cy="5822705"/>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000" dirty="0" err="1"/>
              <a:t>Древн</a:t>
            </a:r>
            <a:r>
              <a:rPr lang="ru-RU" sz="2000" dirty="0" err="1"/>
              <a:t>ий</a:t>
            </a:r>
            <a:r>
              <a:rPr lang="en-US" sz="2000" dirty="0"/>
              <a:t> </a:t>
            </a:r>
            <a:r>
              <a:rPr lang="en-US" sz="2000" dirty="0" err="1"/>
              <a:t>Егип</a:t>
            </a:r>
            <a:r>
              <a:rPr lang="ru-RU" sz="2000" dirty="0"/>
              <a:t>е</a:t>
            </a:r>
            <a:r>
              <a:rPr lang="en-US" sz="2000" dirty="0"/>
              <a:t>т. </a:t>
            </a:r>
            <a:endParaRPr lang="ru-RU" sz="2000" dirty="0"/>
          </a:p>
          <a:p>
            <a:pPr indent="-228600">
              <a:spcAft>
                <a:spcPts val="600"/>
              </a:spcAft>
              <a:buFont typeface="Arial" panose="020B0604020202020204" pitchFamily="34" charset="0"/>
              <a:buChar char="•"/>
            </a:pPr>
            <a:r>
              <a:rPr lang="en-US" sz="2000" dirty="0" err="1"/>
              <a:t>Египетские</a:t>
            </a:r>
            <a:r>
              <a:rPr lang="en-US" sz="2000" dirty="0"/>
              <a:t> </a:t>
            </a:r>
            <a:r>
              <a:rPr lang="en-US" sz="2000" dirty="0" err="1"/>
              <a:t>правители</a:t>
            </a:r>
            <a:r>
              <a:rPr lang="en-US" sz="2000" dirty="0"/>
              <a:t> </a:t>
            </a:r>
            <a:r>
              <a:rPr lang="en-US" sz="2000" dirty="0" err="1"/>
              <a:t>вели</a:t>
            </a:r>
            <a:r>
              <a:rPr lang="en-US" sz="2000" dirty="0"/>
              <a:t> </a:t>
            </a:r>
            <a:r>
              <a:rPr lang="en-US" sz="2000" dirty="0" err="1"/>
              <a:t>переписку</a:t>
            </a:r>
            <a:r>
              <a:rPr lang="en-US" sz="2000" dirty="0"/>
              <a:t> с </a:t>
            </a:r>
            <a:r>
              <a:rPr lang="en-US" sz="2000" dirty="0" err="1"/>
              <a:t>вавилонскими</a:t>
            </a:r>
            <a:r>
              <a:rPr lang="en-US" sz="2000" dirty="0"/>
              <a:t>, </a:t>
            </a:r>
            <a:r>
              <a:rPr lang="en-US" sz="2000" dirty="0" err="1"/>
              <a:t>ассирийскими</a:t>
            </a:r>
            <a:r>
              <a:rPr lang="en-US" sz="2000" dirty="0"/>
              <a:t>, </a:t>
            </a:r>
            <a:r>
              <a:rPr lang="en-US" sz="2000" dirty="0" err="1"/>
              <a:t>хеттскими</a:t>
            </a:r>
            <a:r>
              <a:rPr lang="en-US" sz="2000" dirty="0"/>
              <a:t>, </a:t>
            </a:r>
            <a:r>
              <a:rPr lang="en-US" sz="2000" dirty="0" err="1"/>
              <a:t>митанийскими</a:t>
            </a:r>
            <a:r>
              <a:rPr lang="en-US" sz="2000" dirty="0"/>
              <a:t> и </a:t>
            </a:r>
            <a:r>
              <a:rPr lang="en-US" sz="2000" dirty="0" err="1"/>
              <a:t>палестинскими</a:t>
            </a:r>
            <a:r>
              <a:rPr lang="en-US" sz="2000" dirty="0"/>
              <a:t> </a:t>
            </a:r>
            <a:r>
              <a:rPr lang="en-US" sz="2000" dirty="0" err="1"/>
              <a:t>правителями</a:t>
            </a:r>
            <a:r>
              <a:rPr lang="en-US" sz="2000" dirty="0"/>
              <a:t> </a:t>
            </a:r>
            <a:r>
              <a:rPr lang="en-US" sz="2000" dirty="0" err="1"/>
              <a:t>на</a:t>
            </a:r>
            <a:r>
              <a:rPr lang="en-US" sz="2000" dirty="0"/>
              <a:t> </a:t>
            </a:r>
            <a:r>
              <a:rPr lang="en-US" sz="2000" dirty="0" err="1"/>
              <a:t>аккадском</a:t>
            </a:r>
            <a:r>
              <a:rPr lang="en-US" sz="2000" dirty="0"/>
              <a:t> </a:t>
            </a:r>
            <a:r>
              <a:rPr lang="en-US" sz="2000" dirty="0" err="1"/>
              <a:t>языке</a:t>
            </a:r>
            <a:r>
              <a:rPr lang="en-US" sz="2000" dirty="0"/>
              <a:t> – </a:t>
            </a:r>
            <a:r>
              <a:rPr lang="en-US" sz="2000" dirty="0" err="1"/>
              <a:t>международном</a:t>
            </a:r>
            <a:r>
              <a:rPr lang="en-US" sz="2000" dirty="0"/>
              <a:t> </a:t>
            </a:r>
            <a:r>
              <a:rPr lang="en-US" sz="2000" dirty="0" err="1"/>
              <a:t>языке</a:t>
            </a:r>
            <a:r>
              <a:rPr lang="en-US" sz="2000" dirty="0"/>
              <a:t> </a:t>
            </a:r>
            <a:r>
              <a:rPr lang="en-US" sz="2000" dirty="0" err="1"/>
              <a:t>того</a:t>
            </a:r>
            <a:r>
              <a:rPr lang="en-US" sz="2000" dirty="0"/>
              <a:t> </a:t>
            </a:r>
            <a:r>
              <a:rPr lang="en-US" sz="2000" dirty="0" err="1"/>
              <a:t>времени</a:t>
            </a:r>
            <a:r>
              <a:rPr lang="en-US" sz="2000" dirty="0"/>
              <a:t>. </a:t>
            </a:r>
          </a:p>
          <a:p>
            <a:pPr indent="-228600">
              <a:spcAft>
                <a:spcPts val="600"/>
              </a:spcAft>
              <a:buFont typeface="Arial" panose="020B0604020202020204" pitchFamily="34" charset="0"/>
              <a:buChar char="•"/>
            </a:pPr>
            <a:r>
              <a:rPr lang="en-US" sz="2000" dirty="0" err="1"/>
              <a:t>Свидетельства</a:t>
            </a:r>
            <a:r>
              <a:rPr lang="en-US" sz="2000" dirty="0"/>
              <a:t> о </a:t>
            </a:r>
            <a:r>
              <a:rPr lang="en-US" sz="2000" dirty="0" err="1"/>
              <a:t>переводческой</a:t>
            </a:r>
            <a:r>
              <a:rPr lang="en-US" sz="2000" dirty="0"/>
              <a:t> </a:t>
            </a:r>
            <a:r>
              <a:rPr lang="en-US" sz="2000" dirty="0" err="1"/>
              <a:t>деятельности</a:t>
            </a:r>
            <a:r>
              <a:rPr lang="en-US" sz="2000" dirty="0"/>
              <a:t> </a:t>
            </a:r>
            <a:r>
              <a:rPr lang="en-US" sz="2000" dirty="0" err="1"/>
              <a:t>можно</a:t>
            </a:r>
            <a:r>
              <a:rPr lang="en-US" sz="2000" dirty="0"/>
              <a:t> </a:t>
            </a:r>
            <a:r>
              <a:rPr lang="en-US" sz="2000" dirty="0" err="1"/>
              <a:t>найти</a:t>
            </a:r>
            <a:r>
              <a:rPr lang="en-US" sz="2000" dirty="0"/>
              <a:t> в </a:t>
            </a:r>
            <a:r>
              <a:rPr lang="en-US" sz="2000" dirty="0" err="1"/>
              <a:t>Тель-эль-Амарнском</a:t>
            </a:r>
            <a:r>
              <a:rPr lang="en-US" sz="2000" dirty="0"/>
              <a:t> </a:t>
            </a:r>
            <a:r>
              <a:rPr lang="en-US" sz="2000" dirty="0" err="1"/>
              <a:t>архиве</a:t>
            </a:r>
            <a:r>
              <a:rPr lang="en-US" sz="2000" dirty="0"/>
              <a:t> (</a:t>
            </a:r>
            <a:r>
              <a:rPr lang="en-US" sz="2000" dirty="0" err="1"/>
              <a:t>обнаруженном</a:t>
            </a:r>
            <a:r>
              <a:rPr lang="en-US" sz="2000" dirty="0"/>
              <a:t> </a:t>
            </a:r>
            <a:r>
              <a:rPr lang="en-US" sz="2000" dirty="0" err="1"/>
              <a:t>при</a:t>
            </a:r>
            <a:r>
              <a:rPr lang="en-US" sz="2000" dirty="0"/>
              <a:t> </a:t>
            </a:r>
            <a:r>
              <a:rPr lang="en-US" sz="2000" dirty="0" err="1"/>
              <a:t>раскопках</a:t>
            </a:r>
            <a:r>
              <a:rPr lang="en-US" sz="2000" dirty="0"/>
              <a:t> в </a:t>
            </a:r>
            <a:r>
              <a:rPr lang="en-US" sz="2000" dirty="0" err="1"/>
              <a:t>египетском</a:t>
            </a:r>
            <a:r>
              <a:rPr lang="en-US" sz="2000" dirty="0"/>
              <a:t> </a:t>
            </a:r>
            <a:r>
              <a:rPr lang="en-US" sz="2000" dirty="0" err="1"/>
              <a:t>селении</a:t>
            </a:r>
            <a:r>
              <a:rPr lang="en-US" sz="2000" dirty="0"/>
              <a:t> </a:t>
            </a:r>
            <a:r>
              <a:rPr lang="en-US" sz="2000" dirty="0" err="1"/>
              <a:t>Амарна</a:t>
            </a:r>
            <a:r>
              <a:rPr lang="en-US" sz="2000" dirty="0"/>
              <a:t>), в </a:t>
            </a:r>
            <a:r>
              <a:rPr lang="en-US" sz="2000" dirty="0" err="1"/>
              <a:t>котором</a:t>
            </a:r>
            <a:r>
              <a:rPr lang="en-US" sz="2000" dirty="0"/>
              <a:t>, </a:t>
            </a:r>
            <a:r>
              <a:rPr lang="en-US" sz="2000" dirty="0" err="1"/>
              <a:t>наряду</a:t>
            </a:r>
            <a:r>
              <a:rPr lang="en-US" sz="2000" dirty="0"/>
              <a:t> с </a:t>
            </a:r>
            <a:r>
              <a:rPr lang="en-US" sz="2000" dirty="0" err="1"/>
              <a:t>другими</a:t>
            </a:r>
            <a:r>
              <a:rPr lang="en-US" sz="2000" dirty="0"/>
              <a:t> </a:t>
            </a:r>
            <a:r>
              <a:rPr lang="en-US" sz="2000" dirty="0" err="1"/>
              <a:t>документами</a:t>
            </a:r>
            <a:r>
              <a:rPr lang="en-US" sz="2000" dirty="0"/>
              <a:t> </a:t>
            </a:r>
            <a:r>
              <a:rPr lang="en-US" sz="2000" dirty="0" err="1"/>
              <a:t>эпохи</a:t>
            </a:r>
            <a:r>
              <a:rPr lang="en-US" sz="2000" dirty="0"/>
              <a:t> </a:t>
            </a:r>
            <a:r>
              <a:rPr lang="en-US" sz="2000" dirty="0" err="1"/>
              <a:t>фараонов</a:t>
            </a:r>
            <a:r>
              <a:rPr lang="en-US" sz="2000" dirty="0"/>
              <a:t> XIV в. </a:t>
            </a:r>
            <a:r>
              <a:rPr lang="en-US" sz="2000" dirty="0" err="1"/>
              <a:t>до</a:t>
            </a:r>
            <a:r>
              <a:rPr lang="en-US" sz="2000" dirty="0"/>
              <a:t> н. э. </a:t>
            </a:r>
            <a:r>
              <a:rPr lang="en-US" sz="2000" dirty="0" err="1"/>
              <a:t>Аменхотепа</a:t>
            </a:r>
            <a:r>
              <a:rPr lang="en-US" sz="2000" dirty="0"/>
              <a:t> III и </a:t>
            </a:r>
            <a:r>
              <a:rPr lang="en-US" sz="2000" dirty="0" err="1"/>
              <a:t>Аменхотепа</a:t>
            </a:r>
            <a:r>
              <a:rPr lang="en-US" sz="2000" dirty="0"/>
              <a:t> IV. </a:t>
            </a:r>
            <a:endParaRPr lang="ru-RU" sz="2000" dirty="0"/>
          </a:p>
          <a:p>
            <a:pPr indent="-228600">
              <a:spcAft>
                <a:spcPts val="600"/>
              </a:spcAft>
              <a:buFont typeface="Arial" panose="020B0604020202020204" pitchFamily="34" charset="0"/>
              <a:buChar char="•"/>
            </a:pPr>
            <a:r>
              <a:rPr lang="en-US" sz="2000" dirty="0" err="1"/>
              <a:t>Бурное</a:t>
            </a:r>
            <a:r>
              <a:rPr lang="en-US" sz="2000" dirty="0"/>
              <a:t> </a:t>
            </a:r>
            <a:r>
              <a:rPr lang="en-US" sz="2000" dirty="0" err="1"/>
              <a:t>развитие</a:t>
            </a:r>
            <a:r>
              <a:rPr lang="en-US" sz="2000" dirty="0"/>
              <a:t> </a:t>
            </a:r>
            <a:r>
              <a:rPr lang="en-US" sz="2000" dirty="0" err="1"/>
              <a:t>переводческой</a:t>
            </a:r>
            <a:r>
              <a:rPr lang="en-US" sz="2000" dirty="0"/>
              <a:t> </a:t>
            </a:r>
            <a:r>
              <a:rPr lang="en-US" sz="2000" dirty="0" err="1"/>
              <a:t>работы</a:t>
            </a:r>
            <a:r>
              <a:rPr lang="en-US" sz="2000" dirty="0"/>
              <a:t> </a:t>
            </a:r>
            <a:r>
              <a:rPr lang="en-US" sz="2000" dirty="0" err="1"/>
              <a:t>пришлось</a:t>
            </a:r>
            <a:r>
              <a:rPr lang="en-US" sz="2000" dirty="0"/>
              <a:t> </a:t>
            </a:r>
            <a:r>
              <a:rPr lang="en-US" sz="2000" dirty="0" err="1"/>
              <a:t>на</a:t>
            </a:r>
            <a:r>
              <a:rPr lang="en-US" sz="2000" dirty="0"/>
              <a:t> </a:t>
            </a:r>
            <a:r>
              <a:rPr lang="en-US" sz="2000" dirty="0" err="1"/>
              <a:t>времена</a:t>
            </a:r>
            <a:r>
              <a:rPr lang="en-US" sz="2000" dirty="0"/>
              <a:t> </a:t>
            </a:r>
            <a:r>
              <a:rPr lang="en-US" sz="2000" dirty="0" err="1"/>
              <a:t>правления</a:t>
            </a:r>
            <a:r>
              <a:rPr lang="en-US" sz="2000" dirty="0"/>
              <a:t> </a:t>
            </a:r>
            <a:r>
              <a:rPr lang="en-US" sz="2000" dirty="0" err="1"/>
              <a:t>Рамсеса</a:t>
            </a:r>
            <a:r>
              <a:rPr lang="en-US" sz="2000" dirty="0"/>
              <a:t> II. </a:t>
            </a:r>
            <a:endParaRPr lang="ru-RU" sz="2000" dirty="0"/>
          </a:p>
          <a:p>
            <a:pPr indent="-228600">
              <a:spcAft>
                <a:spcPts val="600"/>
              </a:spcAft>
              <a:buFont typeface="Arial" panose="020B0604020202020204" pitchFamily="34" charset="0"/>
              <a:buChar char="•"/>
            </a:pPr>
            <a:r>
              <a:rPr lang="en-US" sz="2000" dirty="0"/>
              <a:t>В </a:t>
            </a:r>
            <a:r>
              <a:rPr lang="en-US" sz="2000" dirty="0" err="1"/>
              <a:t>древних</a:t>
            </a:r>
            <a:r>
              <a:rPr lang="en-US" sz="2000" dirty="0"/>
              <a:t> </a:t>
            </a:r>
            <a:r>
              <a:rPr lang="en-US" sz="2000" dirty="0" err="1"/>
              <a:t>источниках</a:t>
            </a:r>
            <a:r>
              <a:rPr lang="en-US" sz="2000" dirty="0"/>
              <a:t> </a:t>
            </a:r>
            <a:r>
              <a:rPr lang="en-US" sz="2000" dirty="0" err="1"/>
              <a:t>часто</a:t>
            </a:r>
            <a:r>
              <a:rPr lang="en-US" sz="2000" dirty="0"/>
              <a:t> </a:t>
            </a:r>
            <a:r>
              <a:rPr lang="en-US" sz="2000" dirty="0" err="1"/>
              <a:t>фигурирует</a:t>
            </a:r>
            <a:r>
              <a:rPr lang="en-US" sz="2000" dirty="0"/>
              <a:t> </a:t>
            </a:r>
            <a:r>
              <a:rPr lang="en-US" sz="2000" dirty="0" err="1"/>
              <a:t>имя</a:t>
            </a:r>
            <a:r>
              <a:rPr lang="en-US" sz="2000" dirty="0"/>
              <a:t> </a:t>
            </a:r>
            <a:r>
              <a:rPr lang="en-US" sz="2000" dirty="0" err="1"/>
              <a:t>Анхурмес</a:t>
            </a:r>
            <a:r>
              <a:rPr lang="en-US" sz="2000" dirty="0"/>
              <a:t>. </a:t>
            </a:r>
            <a:r>
              <a:rPr lang="en-US" sz="2000" dirty="0" err="1"/>
              <a:t>Верховный</a:t>
            </a:r>
            <a:r>
              <a:rPr lang="en-US" sz="2000" dirty="0"/>
              <a:t> </a:t>
            </a:r>
            <a:r>
              <a:rPr lang="en-US" sz="2000" dirty="0" err="1"/>
              <a:t>жрец</a:t>
            </a:r>
            <a:r>
              <a:rPr lang="en-US" sz="2000" dirty="0"/>
              <a:t>, </a:t>
            </a:r>
            <a:r>
              <a:rPr lang="en-US" sz="2000" dirty="0" err="1"/>
              <a:t>проживающий</a:t>
            </a:r>
            <a:r>
              <a:rPr lang="en-US" sz="2000" dirty="0"/>
              <a:t> в </a:t>
            </a:r>
            <a:r>
              <a:rPr lang="en-US" sz="2000" dirty="0" err="1"/>
              <a:t>Тинисе</a:t>
            </a:r>
            <a:r>
              <a:rPr lang="en-US" sz="2000" dirty="0"/>
              <a:t>, </a:t>
            </a:r>
            <a:r>
              <a:rPr lang="en-US" sz="2000" dirty="0" err="1"/>
              <a:t>стал</a:t>
            </a:r>
            <a:r>
              <a:rPr lang="en-US" sz="2000" dirty="0"/>
              <a:t> </a:t>
            </a:r>
            <a:r>
              <a:rPr lang="en-US" sz="2000" dirty="0" err="1"/>
              <a:t>первым</a:t>
            </a:r>
            <a:r>
              <a:rPr lang="en-US" sz="2000" dirty="0"/>
              <a:t> в </a:t>
            </a:r>
            <a:r>
              <a:rPr lang="en-US" sz="2000" dirty="0" err="1"/>
              <a:t>мировой</a:t>
            </a:r>
            <a:r>
              <a:rPr lang="en-US" sz="2000" dirty="0"/>
              <a:t> </a:t>
            </a:r>
            <a:r>
              <a:rPr lang="en-US" sz="2000" dirty="0" err="1"/>
              <a:t>истории</a:t>
            </a:r>
            <a:r>
              <a:rPr lang="en-US" sz="2000" dirty="0"/>
              <a:t> </a:t>
            </a:r>
            <a:r>
              <a:rPr lang="en-US" sz="2000" dirty="0" err="1"/>
              <a:t>официальным</a:t>
            </a:r>
            <a:r>
              <a:rPr lang="en-US" sz="2000" dirty="0"/>
              <a:t> </a:t>
            </a:r>
            <a:r>
              <a:rPr lang="en-US" sz="2000" dirty="0" err="1"/>
              <a:t>интерпретатором</a:t>
            </a:r>
            <a:r>
              <a:rPr lang="en-US" sz="2000" dirty="0"/>
              <a:t>.</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36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603581-8AB6-E24A-57FD-F7D781206F04}"/>
              </a:ext>
            </a:extLst>
          </p:cNvPr>
          <p:cNvSpPr txBox="1"/>
          <p:nvPr/>
        </p:nvSpPr>
        <p:spPr>
          <a:xfrm>
            <a:off x="334107" y="766732"/>
            <a:ext cx="6619351" cy="5324535"/>
          </a:xfrm>
          <a:prstGeom prst="rect">
            <a:avLst/>
          </a:prstGeom>
          <a:noFill/>
        </p:spPr>
        <p:txBody>
          <a:bodyPr wrap="square">
            <a:spAutoFit/>
          </a:bodyPr>
          <a:lstStyle/>
          <a:p>
            <a:r>
              <a:rPr lang="ru-RU" sz="2000" dirty="0"/>
              <a:t>Древний Рим (7 в. до н.э. – 5 в. н.э.)</a:t>
            </a:r>
          </a:p>
          <a:p>
            <a:r>
              <a:rPr lang="ru-RU" sz="2000" dirty="0"/>
              <a:t>Первым древнеримским письменным переводчиком называют Ливия Андроника (</a:t>
            </a:r>
            <a:r>
              <a:rPr lang="ru-RU" sz="2000" dirty="0" err="1"/>
              <a:t>Livius</a:t>
            </a:r>
            <a:r>
              <a:rPr lang="ru-RU" sz="2000" dirty="0"/>
              <a:t> </a:t>
            </a:r>
            <a:r>
              <a:rPr lang="ru-RU" sz="2000" dirty="0" err="1"/>
              <a:t>Andronicus</a:t>
            </a:r>
            <a:r>
              <a:rPr lang="ru-RU" sz="2000" dirty="0"/>
              <a:t>; родился во 1-й половине III в. до н.э., умер не ранее 207 г.).</a:t>
            </a:r>
          </a:p>
          <a:p>
            <a:endParaRPr lang="ru-RU" sz="2000" dirty="0"/>
          </a:p>
          <a:p>
            <a:r>
              <a:rPr lang="ru-RU" sz="2000" dirty="0"/>
              <a:t>Свои трагедии и комедии Ливий писал на сюжеты из древнегреческой мифологии — «Ахилл», «</a:t>
            </a:r>
            <a:r>
              <a:rPr lang="ru-RU" sz="2000" dirty="0" err="1"/>
              <a:t>Эгист</a:t>
            </a:r>
            <a:r>
              <a:rPr lang="ru-RU" sz="2000" dirty="0"/>
              <a:t>», «Аякс» и др. Перевел на латинский язык «Одиссею» </a:t>
            </a:r>
            <a:r>
              <a:rPr lang="ru-RU" sz="2000" dirty="0" err="1"/>
              <a:t>сатурнийским</a:t>
            </a:r>
            <a:r>
              <a:rPr lang="ru-RU" sz="2000" dirty="0"/>
              <a:t> стихом. Сохранилось около 60 фрагментов его поэзии и фрагменты перевода «Одиссеи». </a:t>
            </a:r>
          </a:p>
          <a:p>
            <a:r>
              <a:rPr lang="ru-RU" sz="2000" dirty="0"/>
              <a:t>Заложил основы римской поэзии своим переводом «Одиссеи» Гомера на латинский язык. </a:t>
            </a:r>
          </a:p>
          <a:p>
            <a:r>
              <a:rPr lang="ru-RU" sz="2000" dirty="0"/>
              <a:t>«Одиссея» Гомера в переводе Андроника на протяжении 200 лет была обязательным чтением римских школьников.</a:t>
            </a:r>
          </a:p>
        </p:txBody>
      </p:sp>
      <p:pic>
        <p:nvPicPr>
          <p:cNvPr id="9" name="Рисунок 8">
            <a:extLst>
              <a:ext uri="{FF2B5EF4-FFF2-40B4-BE49-F238E27FC236}">
                <a16:creationId xmlns:a16="http://schemas.microsoft.com/office/drawing/2014/main" id="{5B6502F8-3C9E-6AFC-A6C6-F744CE992B74}"/>
              </a:ext>
            </a:extLst>
          </p:cNvPr>
          <p:cNvPicPr>
            <a:picLocks noChangeAspect="1"/>
          </p:cNvPicPr>
          <p:nvPr/>
        </p:nvPicPr>
        <p:blipFill>
          <a:blip r:embed="rId2"/>
          <a:stretch>
            <a:fillRect/>
          </a:stretch>
        </p:blipFill>
        <p:spPr>
          <a:xfrm>
            <a:off x="7446613" y="1120676"/>
            <a:ext cx="3990975" cy="4267200"/>
          </a:xfrm>
          <a:prstGeom prst="rect">
            <a:avLst/>
          </a:prstGeom>
        </p:spPr>
      </p:pic>
    </p:spTree>
    <p:extLst>
      <p:ext uri="{BB962C8B-B14F-4D97-AF65-F5344CB8AC3E}">
        <p14:creationId xmlns:p14="http://schemas.microsoft.com/office/powerpoint/2010/main" val="1087732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D7BA84-D29E-D5D1-F4C6-8F7E63450446}"/>
              </a:ext>
            </a:extLst>
          </p:cNvPr>
          <p:cNvSpPr txBox="1"/>
          <p:nvPr/>
        </p:nvSpPr>
        <p:spPr>
          <a:xfrm>
            <a:off x="278004" y="797245"/>
            <a:ext cx="8980296" cy="5355312"/>
          </a:xfrm>
          <a:prstGeom prst="rect">
            <a:avLst/>
          </a:prstGeom>
          <a:noFill/>
        </p:spPr>
        <p:txBody>
          <a:bodyPr wrap="square">
            <a:spAutoFit/>
          </a:bodyPr>
          <a:lstStyle/>
          <a:p>
            <a:pPr algn="l"/>
            <a:r>
              <a:rPr lang="ru-RU" dirty="0"/>
              <a:t>Марк Туллий Цицерон.  </a:t>
            </a:r>
          </a:p>
          <a:p>
            <a:pPr algn="l"/>
            <a:r>
              <a:rPr lang="ru-RU" dirty="0"/>
              <a:t>(106 года до н. э.— убит 7 декабря 43 года до н. э.) — римский государственный и политический деятель республиканского периода, оратор, философ, учёный. Одна из величайших фигур в истории западной цивилизации. Его произведения уже в античную эпоху получили репутацию эталонных с точки зрения стиля. </a:t>
            </a:r>
          </a:p>
          <a:p>
            <a:pPr algn="l"/>
            <a:endParaRPr lang="ru-RU" dirty="0"/>
          </a:p>
          <a:p>
            <a:pPr marL="285750" indent="-285750" algn="l">
              <a:buFont typeface="Wingdings" panose="05000000000000000000" pitchFamily="2" charset="2"/>
              <a:buChar char="ü"/>
            </a:pPr>
            <a:r>
              <a:rPr lang="ru-RU" dirty="0"/>
              <a:t>Письма Цицерона стали основой для европейской эпистолярной культуры; </a:t>
            </a:r>
          </a:p>
          <a:p>
            <a:pPr marL="285750" indent="-285750" algn="l">
              <a:buFont typeface="Wingdings" panose="05000000000000000000" pitchFamily="2" charset="2"/>
              <a:buChar char="ü"/>
            </a:pPr>
            <a:r>
              <a:rPr lang="ru-RU" dirty="0"/>
              <a:t>Речи, в первую очередь </a:t>
            </a:r>
            <a:r>
              <a:rPr lang="ru-RU" dirty="0" err="1"/>
              <a:t>катилинарии</a:t>
            </a:r>
            <a:r>
              <a:rPr lang="ru-RU" dirty="0"/>
              <a:t>, принадлежат к числу самых выдающихся образцов жанра. </a:t>
            </a:r>
          </a:p>
          <a:p>
            <a:pPr marL="285750" indent="-285750" algn="l">
              <a:buFont typeface="Wingdings" panose="05000000000000000000" pitchFamily="2" charset="2"/>
              <a:buChar char="ü"/>
            </a:pPr>
            <a:r>
              <a:rPr lang="ru-RU" dirty="0"/>
              <a:t>Философские трактаты Цицерона - уникальное по охвату изложение всей древнегреческой философии.</a:t>
            </a:r>
          </a:p>
          <a:p>
            <a:pPr algn="l"/>
            <a:endParaRPr lang="ru-RU" dirty="0"/>
          </a:p>
          <a:p>
            <a:pPr algn="l"/>
            <a:endParaRPr lang="ru-RU" dirty="0"/>
          </a:p>
          <a:p>
            <a:pPr algn="l"/>
            <a:r>
              <a:rPr lang="ru-RU" dirty="0"/>
              <a:t>«Пословный перевод влечёт за собой оскудение оригинала».</a:t>
            </a:r>
          </a:p>
          <a:p>
            <a:pPr algn="l"/>
            <a:r>
              <a:rPr lang="ru-RU" dirty="0"/>
              <a:t>Цицерон считал, что принцип любого перевода не кроется в точности текста, а должен обогащаться лексически и стилистически. Самое важное при этом — эстетические критерии.</a:t>
            </a:r>
          </a:p>
          <a:p>
            <a:pPr algn="l"/>
            <a:endParaRPr lang="ru-RU" dirty="0"/>
          </a:p>
          <a:p>
            <a:pPr algn="l"/>
            <a:r>
              <a:rPr lang="ru-RU" dirty="0"/>
              <a:t>Вольный перевод.</a:t>
            </a:r>
          </a:p>
        </p:txBody>
      </p:sp>
      <p:pic>
        <p:nvPicPr>
          <p:cNvPr id="5" name="Рисунок 4">
            <a:extLst>
              <a:ext uri="{FF2B5EF4-FFF2-40B4-BE49-F238E27FC236}">
                <a16:creationId xmlns:a16="http://schemas.microsoft.com/office/drawing/2014/main" id="{289F3666-D7B5-082B-C438-F1BCF25D49F7}"/>
              </a:ext>
            </a:extLst>
          </p:cNvPr>
          <p:cNvPicPr>
            <a:picLocks noChangeAspect="1"/>
          </p:cNvPicPr>
          <p:nvPr/>
        </p:nvPicPr>
        <p:blipFill>
          <a:blip r:embed="rId2"/>
          <a:stretch>
            <a:fillRect/>
          </a:stretch>
        </p:blipFill>
        <p:spPr>
          <a:xfrm>
            <a:off x="9258300" y="1007152"/>
            <a:ext cx="2933700" cy="4381500"/>
          </a:xfrm>
          <a:prstGeom prst="rect">
            <a:avLst/>
          </a:prstGeom>
        </p:spPr>
      </p:pic>
    </p:spTree>
    <p:extLst>
      <p:ext uri="{BB962C8B-B14F-4D97-AF65-F5344CB8AC3E}">
        <p14:creationId xmlns:p14="http://schemas.microsoft.com/office/powerpoint/2010/main" val="436647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31341-E42A-B982-8EE7-89F6D4746AFB}"/>
              </a:ext>
            </a:extLst>
          </p:cNvPr>
          <p:cNvSpPr txBox="1"/>
          <p:nvPr/>
        </p:nvSpPr>
        <p:spPr>
          <a:xfrm>
            <a:off x="643095" y="793819"/>
            <a:ext cx="9083710" cy="4801314"/>
          </a:xfrm>
          <a:prstGeom prst="rect">
            <a:avLst/>
          </a:prstGeom>
          <a:noFill/>
        </p:spPr>
        <p:txBody>
          <a:bodyPr wrap="square" rtlCol="0">
            <a:spAutoFit/>
          </a:bodyPr>
          <a:lstStyle/>
          <a:p>
            <a:r>
              <a:rPr lang="ru-RU" dirty="0"/>
              <a:t>Буквализм</a:t>
            </a:r>
          </a:p>
          <a:p>
            <a:r>
              <a:rPr lang="ru-RU" dirty="0"/>
              <a:t>Переводы Библии</a:t>
            </a:r>
          </a:p>
          <a:p>
            <a:endParaRPr lang="ru-RU" dirty="0"/>
          </a:p>
          <a:p>
            <a:r>
              <a:rPr lang="ru-RU" dirty="0"/>
              <a:t>Одним из древнейших переводов Ветхого Завета считается греческий (точнее, диалект древнегреческого — койне). Он был выполнен в III—I веках до н. э. в Александрии и известен под названием Септуагинта.</a:t>
            </a:r>
          </a:p>
          <a:p>
            <a:endParaRPr lang="ru-RU" dirty="0"/>
          </a:p>
          <a:p>
            <a:pPr marL="285750" indent="-285750">
              <a:buFont typeface="Wingdings" panose="05000000000000000000" pitchFamily="2" charset="2"/>
              <a:buChar char="ü"/>
            </a:pPr>
            <a:r>
              <a:rPr lang="ru-RU" dirty="0"/>
              <a:t>Иудейская община постановила, что перевод должен являться неизменным до буквы, а на пытающихся его изменить накладывалось проклятие;</a:t>
            </a:r>
          </a:p>
          <a:p>
            <a:pPr marL="285750" indent="-285750">
              <a:buFont typeface="Wingdings" panose="05000000000000000000" pitchFamily="2" charset="2"/>
              <a:buChar char="ü"/>
            </a:pPr>
            <a:endParaRPr lang="ru-RU" dirty="0"/>
          </a:p>
          <a:p>
            <a:pPr marL="285750" indent="-285750">
              <a:buFont typeface="Wingdings" panose="05000000000000000000" pitchFamily="2" charset="2"/>
              <a:buChar char="ü"/>
            </a:pPr>
            <a:r>
              <a:rPr lang="ru-RU" dirty="0"/>
              <a:t>Текст для перевода был доставлен из Иерусалима, переводчиками выступили 72 приехавших из Палестины старца — по шестеро от каждого из колен Израилевых;</a:t>
            </a:r>
          </a:p>
          <a:p>
            <a:pPr marL="285750" indent="-285750">
              <a:buFont typeface="Wingdings" panose="05000000000000000000" pitchFamily="2" charset="2"/>
              <a:buChar char="ü"/>
            </a:pPr>
            <a:endParaRPr lang="ru-RU" dirty="0"/>
          </a:p>
          <a:p>
            <a:pPr marL="285750" indent="-285750">
              <a:buFont typeface="Wingdings" panose="05000000000000000000" pitchFamily="2" charset="2"/>
              <a:buChar char="ü"/>
            </a:pPr>
            <a:r>
              <a:rPr lang="ru-RU" dirty="0"/>
              <a:t>Перевод выполнялся всеми переводчиками совместно на общем собрании (др.-греч. </a:t>
            </a:r>
            <a:r>
              <a:rPr lang="ru-RU" dirty="0" err="1"/>
              <a:t>συνέδριον</a:t>
            </a:r>
            <a:r>
              <a:rPr lang="ru-RU" dirty="0"/>
              <a:t>), причём каждый согласовывал свой труд с остальными</a:t>
            </a:r>
          </a:p>
          <a:p>
            <a:endParaRPr lang="ru-RU" dirty="0"/>
          </a:p>
        </p:txBody>
      </p:sp>
      <p:pic>
        <p:nvPicPr>
          <p:cNvPr id="4" name="Рисунок 3">
            <a:extLst>
              <a:ext uri="{FF2B5EF4-FFF2-40B4-BE49-F238E27FC236}">
                <a16:creationId xmlns:a16="http://schemas.microsoft.com/office/drawing/2014/main" id="{12706ACA-7B5D-2070-912B-D7A8979709E9}"/>
              </a:ext>
            </a:extLst>
          </p:cNvPr>
          <p:cNvPicPr>
            <a:picLocks noChangeAspect="1"/>
          </p:cNvPicPr>
          <p:nvPr/>
        </p:nvPicPr>
        <p:blipFill>
          <a:blip r:embed="rId2"/>
          <a:stretch>
            <a:fillRect/>
          </a:stretch>
        </p:blipFill>
        <p:spPr>
          <a:xfrm>
            <a:off x="9629708" y="0"/>
            <a:ext cx="2739775" cy="6858000"/>
          </a:xfrm>
          <a:prstGeom prst="rect">
            <a:avLst/>
          </a:prstGeom>
        </p:spPr>
      </p:pic>
    </p:spTree>
    <p:extLst>
      <p:ext uri="{BB962C8B-B14F-4D97-AF65-F5344CB8AC3E}">
        <p14:creationId xmlns:p14="http://schemas.microsoft.com/office/powerpoint/2010/main" val="3817112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31341-E42A-B982-8EE7-89F6D4746AFB}"/>
              </a:ext>
            </a:extLst>
          </p:cNvPr>
          <p:cNvSpPr txBox="1"/>
          <p:nvPr/>
        </p:nvSpPr>
        <p:spPr>
          <a:xfrm>
            <a:off x="482322" y="1075173"/>
            <a:ext cx="7023797" cy="44012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t>Самый ранний из известных латинских переводов называется </a:t>
            </a:r>
            <a:r>
              <a:rPr lang="ru-RU" sz="2000" dirty="0" err="1"/>
              <a:t>Vetus</a:t>
            </a:r>
            <a:r>
              <a:rPr lang="ru-RU" sz="2000" dirty="0"/>
              <a:t> </a:t>
            </a:r>
            <a:r>
              <a:rPr lang="ru-RU" sz="2000" dirty="0" err="1"/>
              <a:t>Latina</a:t>
            </a:r>
            <a:r>
              <a:rPr lang="ru-RU" sz="2000" dirty="0"/>
              <a:t> (то есть «древняя латинская (Библия)»), или </a:t>
            </a:r>
            <a:r>
              <a:rPr lang="ru-RU" sz="2000" dirty="0" err="1"/>
              <a:t>Itala</a:t>
            </a:r>
            <a:r>
              <a:rPr lang="ru-RU" sz="2000" dirty="0"/>
              <a:t> («италийская (Библия)»). При переводе Ветхого Завета её создатели целиком основывались на Септуагинте. Древнейшие её рукописи датируются IV—V веками. </a:t>
            </a:r>
          </a:p>
          <a:p>
            <a:endParaRPr lang="ru-RU" sz="2000" dirty="0"/>
          </a:p>
          <a:p>
            <a:r>
              <a:rPr lang="ru-RU" sz="2000" dirty="0"/>
              <a:t>В конце IV — начале V веков блаженный Иероним </a:t>
            </a:r>
            <a:r>
              <a:rPr lang="ru-RU" sz="2000" dirty="0" err="1"/>
              <a:t>Стридонский</a:t>
            </a:r>
            <a:r>
              <a:rPr lang="ru-RU" sz="2000" dirty="0"/>
              <a:t> сделал перевод Библии на латинский. </a:t>
            </a:r>
          </a:p>
          <a:p>
            <a:r>
              <a:rPr lang="ru-RU" sz="2000" dirty="0" err="1"/>
              <a:t>Вульга́та</a:t>
            </a:r>
            <a:r>
              <a:rPr lang="ru-RU" sz="2000" dirty="0"/>
              <a:t> (от лат. </a:t>
            </a:r>
            <a:r>
              <a:rPr lang="ru-RU" sz="2000" dirty="0" err="1"/>
              <a:t>Biblia</a:t>
            </a:r>
            <a:r>
              <a:rPr lang="ru-RU" sz="2000" dirty="0"/>
              <a:t> </a:t>
            </a:r>
            <a:r>
              <a:rPr lang="ru-RU" sz="2000" dirty="0" err="1"/>
              <a:t>Vulgata</a:t>
            </a:r>
            <a:r>
              <a:rPr lang="ru-RU" sz="2000" dirty="0"/>
              <a:t> — «Общепринятая Библия»)</a:t>
            </a:r>
          </a:p>
          <a:p>
            <a:endParaRPr lang="ru-RU" sz="2000" dirty="0"/>
          </a:p>
          <a:p>
            <a:r>
              <a:rPr lang="ru-RU" sz="2000" dirty="0"/>
              <a:t>Ветхий Завет Иероним переводил с древнееврейского языка, но с использованием древнегреческих текстов</a:t>
            </a:r>
          </a:p>
        </p:txBody>
      </p:sp>
      <p:pic>
        <p:nvPicPr>
          <p:cNvPr id="4" name="Рисунок 3">
            <a:extLst>
              <a:ext uri="{FF2B5EF4-FFF2-40B4-BE49-F238E27FC236}">
                <a16:creationId xmlns:a16="http://schemas.microsoft.com/office/drawing/2014/main" id="{23EDFCB8-931F-04B0-B256-64166CF6322F}"/>
              </a:ext>
            </a:extLst>
          </p:cNvPr>
          <p:cNvPicPr>
            <a:picLocks noChangeAspect="1"/>
          </p:cNvPicPr>
          <p:nvPr/>
        </p:nvPicPr>
        <p:blipFill>
          <a:blip r:embed="rId2"/>
          <a:stretch>
            <a:fillRect/>
          </a:stretch>
        </p:blipFill>
        <p:spPr>
          <a:xfrm>
            <a:off x="8197800" y="0"/>
            <a:ext cx="4076241" cy="6858000"/>
          </a:xfrm>
          <a:prstGeom prst="rect">
            <a:avLst/>
          </a:prstGeom>
        </p:spPr>
      </p:pic>
    </p:spTree>
    <p:extLst>
      <p:ext uri="{BB962C8B-B14F-4D97-AF65-F5344CB8AC3E}">
        <p14:creationId xmlns:p14="http://schemas.microsoft.com/office/powerpoint/2010/main" val="3078785827"/>
      </p:ext>
    </p:extLst>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412F24"/>
      </a:dk2>
      <a:lt2>
        <a:srgbClr val="E8E5E2"/>
      </a:lt2>
      <a:accent1>
        <a:srgbClr val="88A4BE"/>
      </a:accent1>
      <a:accent2>
        <a:srgbClr val="7F85BA"/>
      </a:accent2>
      <a:accent3>
        <a:srgbClr val="A596C6"/>
      </a:accent3>
      <a:accent4>
        <a:srgbClr val="AA7FBA"/>
      </a:accent4>
      <a:accent5>
        <a:srgbClr val="C492BD"/>
      </a:accent5>
      <a:accent6>
        <a:srgbClr val="BA7F99"/>
      </a:accent6>
      <a:hlink>
        <a:srgbClr val="9F7D5E"/>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2653</TotalTime>
  <Words>5510</Words>
  <Application>Microsoft Office PowerPoint</Application>
  <PresentationFormat>Широкоэкранный</PresentationFormat>
  <Paragraphs>336</Paragraphs>
  <Slides>43</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43</vt:i4>
      </vt:variant>
    </vt:vector>
  </HeadingPairs>
  <TitlesOfParts>
    <vt:vector size="50" baseType="lpstr">
      <vt:lpstr>Arial</vt:lpstr>
      <vt:lpstr>Calisto MT</vt:lpstr>
      <vt:lpstr>PT Astra Serif</vt:lpstr>
      <vt:lpstr>Times New Roman</vt:lpstr>
      <vt:lpstr>Univers Condensed</vt:lpstr>
      <vt:lpstr>Wingdings</vt:lpstr>
      <vt:lpstr>ChronicleVTI</vt:lpstr>
      <vt:lpstr>История и теория перевода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Апакина Людмила Вячеславовна</dc:creator>
  <cp:lastModifiedBy>Апакина Людмила Вячеславовна</cp:lastModifiedBy>
  <cp:revision>19</cp:revision>
  <dcterms:created xsi:type="dcterms:W3CDTF">2025-02-11T15:46:54Z</dcterms:created>
  <dcterms:modified xsi:type="dcterms:W3CDTF">2025-03-04T07:42:32Z</dcterms:modified>
</cp:coreProperties>
</file>